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85" r:id="rId3"/>
    <p:sldMasterId id="2147483719" r:id="rId4"/>
    <p:sldMasterId id="2147483742" r:id="rId5"/>
  </p:sldMasterIdLst>
  <p:notesMasterIdLst>
    <p:notesMasterId r:id="rId26"/>
  </p:notesMasterIdLst>
  <p:sldIdLst>
    <p:sldId id="256" r:id="rId6"/>
    <p:sldId id="330" r:id="rId7"/>
    <p:sldId id="329" r:id="rId8"/>
    <p:sldId id="311" r:id="rId9"/>
    <p:sldId id="332" r:id="rId10"/>
    <p:sldId id="307" r:id="rId11"/>
    <p:sldId id="331" r:id="rId12"/>
    <p:sldId id="328" r:id="rId13"/>
    <p:sldId id="323" r:id="rId14"/>
    <p:sldId id="315" r:id="rId15"/>
    <p:sldId id="316" r:id="rId16"/>
    <p:sldId id="326" r:id="rId17"/>
    <p:sldId id="327" r:id="rId18"/>
    <p:sldId id="306" r:id="rId19"/>
    <p:sldId id="319" r:id="rId20"/>
    <p:sldId id="320" r:id="rId21"/>
    <p:sldId id="321" r:id="rId22"/>
    <p:sldId id="308" r:id="rId23"/>
    <p:sldId id="295"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56A0D7"/>
    <a:srgbClr val="559FD6"/>
    <a:srgbClr val="C4DBEF"/>
    <a:srgbClr val="D9D9D9"/>
    <a:srgbClr val="D2D2D2"/>
    <a:srgbClr val="F8F8F8"/>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5" autoAdjust="0"/>
    <p:restoredTop sz="40541" autoAdjust="0"/>
  </p:normalViewPr>
  <p:slideViewPr>
    <p:cSldViewPr snapToGrid="0">
      <p:cViewPr>
        <p:scale>
          <a:sx n="100" d="100"/>
          <a:sy n="100" d="100"/>
        </p:scale>
        <p:origin x="-34"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3/19/2017</a:t>
            </a:fld>
            <a:endParaRPr lang="ja-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ja-JP"/>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ja-JP"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i="0">
                <a:latin typeface="メイリオ" panose="020B0604030504040204" pitchFamily="50" charset="-128"/>
                <a:ea typeface="メイリオ" panose="020B0604030504040204" pitchFamily="50" charset="-128"/>
                <a:cs typeface="メイリオ" panose="020B0604030504040204" pitchFamily="50" charset="-128"/>
              </a:rPr>
              <a:t>機械学習は、AI から派生したもので、大量のデータからパターンを検出し、それらのパターンを使用して予測分析を実行します。業務での機械学習の典型例としては、クレジットカード会社が不正な取引をリアルタイム (またはほぼリアルタイム) に検出する方法が挙げられます。数百万もの取引でモデルをトレーニングし、それぞれを「不正」または「不正でない」と分類します。モデルの内容には、カード保有者の ID、取引時刻と場所、購入した物品またはサービスの種類、購入場所、購入金額などのデータが含まれます。新たな取引が発生するたびに、そのデータをモデルに送り込み、驚くべき正確さで、その取引が不正であるとフラグを立てる必要があるかどうかを見分けます。Azure Machine Learning は SaaS オファリングであり、高度な分析機能とドラッグアンドドロップ ユーザー インターフェイスを組み合わせて、精巧な機械学習モデルを非常に簡単に構築できるようにします。</a:t>
            </a:r>
          </a:p>
          <a:p>
            <a:pPr marL="0" marR="0" indent="0" algn="l" defTabSz="914400" rtl="0" eaLnBrk="1" fontAlgn="auto" latinLnBrk="0" hangingPunct="1">
              <a:lnSpc>
                <a:spcPct val="100000"/>
              </a:lnSpc>
              <a:spcBef>
                <a:spcPts val="0"/>
              </a:spcBef>
              <a:spcAft>
                <a:spcPts val="0"/>
              </a:spcAft>
              <a:buClrTx/>
              <a:buSzTx/>
              <a:buFontTx/>
              <a:buNone/>
              <a:tabLst/>
              <a:defRPr/>
            </a:pPr>
            <a:endParaRPr lang="ja-JP" i="0" baseline="0" dirty="0">
              <a:latin typeface="メイリオ" panose="020B0604030504040204" pitchFamily="50" charset="-128"/>
              <a:ea typeface="メイリオ" panose="020B0604030504040204" pitchFamily="50" charset="-128"/>
              <a:cs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i="0">
                <a:latin typeface="メイリオ" panose="020B0604030504040204" pitchFamily="50" charset="-128"/>
                <a:ea typeface="メイリオ" panose="020B0604030504040204" pitchFamily="50" charset="-128"/>
                <a:cs typeface="メイリオ" panose="020B0604030504040204" pitchFamily="50" charset="-128"/>
              </a:rPr>
              <a:t>機械学習が私たちの生活に日常的に関わるもう 1 つの例は、スパム検出です。数百万ものメール メッセージでモデルをトレーニングし、それぞれをスパムかスパムでないか分類して、それからそのモデルを使用して、次にメールボックスに届くメッセージを迷惑メール フォルダーに移動するかどうかを決定します。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ja-JP"/>
          </a:p>
        </p:txBody>
      </p:sp>
    </p:spTree>
    <p:extLst>
      <p:ext uri="{BB962C8B-B14F-4D97-AF65-F5344CB8AC3E}">
        <p14:creationId xmlns:p14="http://schemas.microsoft.com/office/powerpoint/2010/main" val="87656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データベースなどの静的なデータ ソースのクエリは、確立され、よく理解されています。数百万もの IoT デバイスから出力されるような動きの速いデータ ストリームから情報を抽出するのは、はるかに困難です。Azure Stream Analytics では、高度なバージョンの SQL クエリ言語を動的データ ストリームの上に配置することで、解決策を提供します。イベント ハブや Power BI など、Azure のほかの機能と組み合わせることで、イベントを発生と同時に分析し、対応することが可能な、リアルタイム システムの構築に使用できます。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ja-JP"/>
          </a:p>
        </p:txBody>
      </p:sp>
    </p:spTree>
    <p:extLst>
      <p:ext uri="{BB962C8B-B14F-4D97-AF65-F5344CB8AC3E}">
        <p14:creationId xmlns:p14="http://schemas.microsoft.com/office/powerpoint/2010/main" val="265299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Microsoft Cognitive Services Face API (https://www.microsoft.com/cognitive-services/en-us/face-api) には、</a:t>
            </a:r>
            <a:r>
              <a:rPr lang="ja-JP" dirty="0">
                <a:effectLst/>
                <a:latin typeface="メイリオ" panose="020B0604030504040204" pitchFamily="50" charset="-128"/>
                <a:ea typeface="メイリオ" panose="020B0604030504040204" pitchFamily="50" charset="-128"/>
                <a:cs typeface="メイリオ" panose="020B0604030504040204" pitchFamily="50" charset="-128"/>
              </a:rPr>
              <a:t>人間の顔の検出、顔の類似性の比較、人の見た目の類似性によるグループ化、これまでに画像でタグ付けされた人の識別など</a:t>
            </a:r>
            <a:r>
              <a:rPr lang="ja-JP">
                <a:latin typeface="メイリオ" panose="020B0604030504040204" pitchFamily="50" charset="-128"/>
                <a:ea typeface="メイリオ" panose="020B0604030504040204" pitchFamily="50" charset="-128"/>
                <a:cs typeface="メイリオ" panose="020B0604030504040204" pitchFamily="50" charset="-128"/>
              </a:rPr>
              <a:t>のメソッドが含まれています。</a:t>
            </a:r>
            <a:r>
              <a:rPr lang="ja-JP" dirty="0">
                <a:effectLst/>
                <a:latin typeface="メイリオ" panose="020B0604030504040204" pitchFamily="50" charset="-128"/>
                <a:ea typeface="メイリオ" panose="020B0604030504040204" pitchFamily="50" charset="-128"/>
                <a:cs typeface="メイリオ" panose="020B0604030504040204" pitchFamily="50" charset="-128"/>
              </a:rPr>
              <a:t>Cognitive Services ファミリの 20 以上の API の 1 つで、これを使用することにより、長年の研究成果となる機能を埋め込むことで、開発者はインテリジェント アプリを構築できます。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ja-JP"/>
          </a:p>
        </p:txBody>
      </p:sp>
    </p:spTree>
    <p:extLst>
      <p:ext uri="{BB962C8B-B14F-4D97-AF65-F5344CB8AC3E}">
        <p14:creationId xmlns:p14="http://schemas.microsoft.com/office/powerpoint/2010/main" val="170196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Microsoft Cognitive Services Text Analytics API (https://www.microsoft.com/cognitive-services/en-us/text-analytics-api) には、感情分析、キー フレーズ抽出、トピック検出、および言語検出のメソッドが含まれています。</a:t>
            </a:r>
            <a:r>
              <a:rPr lang="ja-JP" dirty="0">
                <a:effectLst/>
                <a:latin typeface="メイリオ" panose="020B0604030504040204" pitchFamily="50" charset="-128"/>
                <a:ea typeface="メイリオ" panose="020B0604030504040204" pitchFamily="50" charset="-128"/>
                <a:cs typeface="メイリオ" panose="020B0604030504040204" pitchFamily="50" charset="-128"/>
              </a:rPr>
              <a:t>感情分析の API では、テキストを入力時に受け入れて、0 ～ 1 のスコアを数字で返します。1 に近いスコアはポジティブな感情を、0 に近いスコアはネガティブな感情を示します。感情スコアは、分類の手法により生成されます。分類子の入力特徴には、n グラム、品詞タグから生成された特徴、および単語の埋め込みが含まれます。現在、英語、フランス語、スペイン語、ポルトガル語のテキストがサポートされています。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ja-JP"/>
          </a:p>
        </p:txBody>
      </p:sp>
    </p:spTree>
    <p:extLst>
      <p:ext uri="{BB962C8B-B14F-4D97-AF65-F5344CB8AC3E}">
        <p14:creationId xmlns:p14="http://schemas.microsoft.com/office/powerpoint/2010/main" val="333296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Azure を使用するアプリを構築するために、C# を学ぶ必要はありません。人気のさまざまな言語およびプラットフォームに対応する SDK を無料で使用できます。既に習得している言語を使用して、すぐに始めることができます。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ja-JP"/>
          </a:p>
        </p:txBody>
      </p:sp>
    </p:spTree>
    <p:extLst>
      <p:ext uri="{BB962C8B-B14F-4D97-AF65-F5344CB8AC3E}">
        <p14:creationId xmlns:p14="http://schemas.microsoft.com/office/powerpoint/2010/main" val="15325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このコード サンプルは、C# で記述されており、ローカル ファイルのコンテンツを BLOB ストレージにアップロードします。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ja-JP"/>
          </a:p>
        </p:txBody>
      </p:sp>
    </p:spTree>
    <p:extLst>
      <p:ext uri="{BB962C8B-B14F-4D97-AF65-F5344CB8AC3E}">
        <p14:creationId xmlns:p14="http://schemas.microsoft.com/office/powerpoint/2010/main" val="10241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atin typeface="メイリオ" panose="020B0604030504040204" pitchFamily="50" charset="-128"/>
                <a:ea typeface="メイリオ" panose="020B0604030504040204" pitchFamily="50" charset="-128"/>
                <a:cs typeface="メイリオ" panose="020B0604030504040204" pitchFamily="50" charset="-128"/>
              </a:rPr>
              <a:t>このコード サンプルは、JavaScript で記述されており、ローカル ファイルのコンテンツを BLOB ストレージにアップロードします。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ja-JP"/>
          </a:p>
        </p:txBody>
      </p:sp>
    </p:spTree>
    <p:extLst>
      <p:ext uri="{BB962C8B-B14F-4D97-AF65-F5344CB8AC3E}">
        <p14:creationId xmlns:p14="http://schemas.microsoft.com/office/powerpoint/2010/main" val="28529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atin typeface="メイリオ" panose="020B0604030504040204" pitchFamily="50" charset="-128"/>
                <a:ea typeface="メイリオ" panose="020B0604030504040204" pitchFamily="50" charset="-128"/>
                <a:cs typeface="メイリオ" panose="020B0604030504040204" pitchFamily="50" charset="-128"/>
              </a:rPr>
              <a:t>このコード サンプルは、Python で記述されており、ローカル ファイルのコンテンツを BLOB ストレージにアップロードします。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ja-JP"/>
          </a:p>
        </p:txBody>
      </p:sp>
    </p:spTree>
    <p:extLst>
      <p:ext uri="{BB962C8B-B14F-4D97-AF65-F5344CB8AC3E}">
        <p14:creationId xmlns:p14="http://schemas.microsoft.com/office/powerpoint/2010/main" val="17849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Azure ポータルは、Azure のあらゆるサービスへのゲートウェイです。ここで、Azure のリソースを作成し、それらをまとめて包括的なソリューションを形成し、それらのリソースを管理し、請求を監視します。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ja-JP">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01283FAC-A721-45A3-BBDE-EAF2B09B7CD9}" type="slidenum">
              <a:rPr lang="en-US" smtClean="0"/>
              <a:t>19</a:t>
            </a:fld>
            <a:endParaRPr lang="ja-JP"/>
          </a:p>
        </p:txBody>
      </p:sp>
    </p:spTree>
    <p:extLst>
      <p:ext uri="{BB962C8B-B14F-4D97-AF65-F5344CB8AC3E}">
        <p14:creationId xmlns:p14="http://schemas.microsoft.com/office/powerpoint/2010/main" val="65413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02155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01283FAC-A721-45A3-BBDE-EAF2B09B7CD9}" type="slidenum">
              <a:rPr lang="en-US" smtClean="0"/>
              <a:t>20</a:t>
            </a:fld>
            <a:endParaRPr lang="ja-JP"/>
          </a:p>
        </p:txBody>
      </p:sp>
    </p:spTree>
    <p:extLst>
      <p:ext uri="{BB962C8B-B14F-4D97-AF65-F5344CB8AC3E}">
        <p14:creationId xmlns:p14="http://schemas.microsoft.com/office/powerpoint/2010/main" val="8145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i="0">
                <a:latin typeface="メイリオ" panose="020B0604030504040204" pitchFamily="50" charset="-128"/>
                <a:ea typeface="メイリオ" panose="020B0604030504040204" pitchFamily="50" charset="-128"/>
                <a:cs typeface="メイリオ" panose="020B0604030504040204" pitchFamily="50" charset="-128"/>
              </a:rPr>
              <a:t>「クラウド」といえば、以前は主に VM のホストやデータの預かりなどを行う場所でした。現在は、より一層多くのことができます。Azure では、100 種類以上のさまざまなサービスを提供し、BLOB でのデータの格納から、高度で洗練された機械</a:t>
            </a:r>
            <a:r>
              <a:rPr lang="ja-JP" altLang="en-US" i="0">
                <a:latin typeface="メイリオ" panose="020B0604030504040204" pitchFamily="50" charset="-128"/>
                <a:ea typeface="メイリオ" panose="020B0604030504040204" pitchFamily="50" charset="-128"/>
                <a:cs typeface="メイリオ" panose="020B0604030504040204" pitchFamily="50" charset="-128"/>
              </a:rPr>
              <a:t>学習</a:t>
            </a:r>
            <a:r>
              <a:rPr lang="ja-JP" i="0">
                <a:latin typeface="メイリオ" panose="020B0604030504040204" pitchFamily="50" charset="-128"/>
                <a:ea typeface="メイリオ" panose="020B0604030504040204" pitchFamily="50" charset="-128"/>
                <a:cs typeface="メイリオ" panose="020B0604030504040204" pitchFamily="50" charset="-128"/>
              </a:rPr>
              <a:t>モデルの構築に至るまで、あらゆることを可能にします。現在、クラウドで起きているのは、サービスとしてのソフトウェア (SaaS) です。ここでは、ボタンを数回クリックするだけで、さらに高度なサービスを利用できます。一例を挙げると、Apache Spark を使用する研究員は、1 台の Spark サーバーのセットアップとメンテナンスにかかる時間、費用、および悪化については十分に認識していても、Spark サーバーのクラスターについてはそれほどでもない可能性があります。With Azure HDInsight では、関連するすべてのソフトウェアをあらかじめインストールし、作業の準備が整った状態で、Spark クラスターを数分で立ち上げることができます。それとも、最近発表された Linux Data Science Virtual Machine (https://azure.microsoft.com/en-us/marketplace/partners/microsoft-ads/linux-data-science-vm/) についてはどうでしょうか? この文書によれば、</a:t>
            </a:r>
          </a:p>
          <a:p>
            <a:endParaRPr lang="ja-JP" i="0" baseline="0" dirty="0">
              <a:latin typeface="メイリオ" panose="020B0604030504040204" pitchFamily="50" charset="-128"/>
              <a:ea typeface="メイリオ" panose="020B0604030504040204" pitchFamily="50" charset="-128"/>
              <a:cs typeface="メイリオ" panose="020B0604030504040204" pitchFamily="50" charset="-128"/>
            </a:endParaRPr>
          </a:p>
          <a:p>
            <a:r>
              <a:rPr lang="ja-JP" i="0" dirty="0">
                <a:latin typeface="メイリオ" panose="020B0604030504040204" pitchFamily="50" charset="-128"/>
                <a:ea typeface="メイリオ" panose="020B0604030504040204" pitchFamily="50" charset="-128"/>
                <a:cs typeface="メイリオ" panose="020B0604030504040204" pitchFamily="50" charset="-128"/>
              </a:rPr>
              <a:t>この Linux ベースの仮想マシンには、データ サイエンスのモデリングおよび開発アクティビティで人気のあるツールが含まれています。主なツールには、Microsoft R Open、Anaconda Python ディストリビューション、Jupyter Notebook for Python and R、Postgres データベース、Azure コマンド ライン ツール、そして、AzureML、データベース、Azure ストレージ、ビッグ データ サービスなど、さまざまな Azure サービスにアクセスするためのライブラリがあります。また、CNTK (マイクロソフト リサーチのディープ ラーニング ツールキット)、Vowpal Wabbit、xgboost などの機械学習ツールとアルゴリズムも含まれています。</a:t>
            </a:r>
          </a:p>
          <a:p>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a:p>
            <a:r>
              <a:rPr lang="ja-JP" i="0">
                <a:latin typeface="メイリオ" panose="020B0604030504040204" pitchFamily="50" charset="-128"/>
                <a:ea typeface="メイリオ" panose="020B0604030504040204" pitchFamily="50" charset="-128"/>
                <a:cs typeface="メイリオ" panose="020B0604030504040204" pitchFamily="50" charset="-128"/>
              </a:rPr>
              <a:t>これが未来の姿なのです。これが、大量のデータを分析するためのツールと CPU パワーを必要とするゲノム科学研究者であろうと、必要に応じて規模を調整し、クラウドでのみ使用できる豊富な API (Microsoft Cognitive Services API など) を利用するアプリを構築しようとする開発者であろうと、仕事に必要なツールを低いコスト、高い信頼性と可用性で、困難なく、クラウドが提供する未来なのです。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ja-JP"/>
          </a:p>
        </p:txBody>
      </p:sp>
    </p:spTree>
    <p:extLst>
      <p:ext uri="{BB962C8B-B14F-4D97-AF65-F5344CB8AC3E}">
        <p14:creationId xmlns:p14="http://schemas.microsoft.com/office/powerpoint/2010/main" val="369309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i="0">
                <a:latin typeface="メイリオ" panose="020B0604030504040204" pitchFamily="50" charset="-128"/>
                <a:ea typeface="メイリオ" panose="020B0604030504040204" pitchFamily="50" charset="-128"/>
                <a:cs typeface="メイリオ" panose="020B0604030504040204" pitchFamily="50" charset="-128"/>
              </a:rPr>
              <a:t>これらは Azure の圧倒的な規模を示す数字のほんの一部です。こうした規模は、マイクロソフトが数十億ドルを投資して世界中にデータ センターを建設したことで可能となっています。決して自慢ではなく、誰か (マイクロソフト) がこの変化を起こすために必要な数十億ドルを投資し、あなたはその結果となる莫大な規模の経済の恩恵の受け手であるということを示しています。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ja-JP">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12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Azure は、通常、世界中の 30 (公表 36) のリージョンで利用でき、さらに 8 つのリージョンについての計画も発表されています。Azure の利用地域の拡大は、お客様のより高度なパフォーマンスの達成を可能にし、データの保存場所に関する要件や好みに対応するための優先事項です。</a:t>
            </a:r>
          </a:p>
          <a:p>
            <a:endParaRPr lang="ja-JP" sz="12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r>
              <a:rPr lang="ja-JP" sz="12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lang="ja-JP" i="0">
                <a:latin typeface="メイリオ" panose="020B0604030504040204" pitchFamily="50" charset="-128"/>
                <a:ea typeface="メイリオ" panose="020B0604030504040204" pitchFamily="50" charset="-128"/>
                <a:cs typeface="メイリオ" panose="020B0604030504040204" pitchFamily="50" charset="-128"/>
              </a:rPr>
              <a:t>インド リージョンをご利用いただけるのは、インドに事業の活動場所を持つお客様のみです</a:t>
            </a:r>
          </a:p>
          <a:p>
            <a:r>
              <a:rPr lang="ja-JP" i="0">
                <a:latin typeface="メイリオ" panose="020B0604030504040204" pitchFamily="50" charset="-128"/>
                <a:ea typeface="メイリオ" panose="020B0604030504040204" pitchFamily="50" charset="-128"/>
                <a:cs typeface="メイリオ" panose="020B0604030504040204" pitchFamily="50" charset="-128"/>
              </a:rPr>
              <a:t>* Azure は現在、マイクロソフトと中国最大のインターネット プロバイダーの 1 つである 21Vianet との独自のパートナーシップを通じて、中国でも利用可能となっています。(</a:t>
            </a:r>
            <a:r>
              <a:rPr lang="ja-JP" i="0" dirty="0">
                <a:latin typeface="メイリオ" panose="020B0604030504040204" pitchFamily="50" charset="-128"/>
                <a:ea typeface="メイリオ" panose="020B0604030504040204" pitchFamily="50" charset="-128"/>
                <a:cs typeface="メイリオ" panose="020B0604030504040204" pitchFamily="50" charset="-128"/>
                <a:hlinkClick r:id="rId3"/>
              </a:rPr>
              <a:t>https://www.azure.cn/</a:t>
            </a:r>
            <a:r>
              <a:rPr lang="ja-JP" i="0">
                <a:latin typeface="メイリオ" panose="020B0604030504040204" pitchFamily="50" charset="-128"/>
                <a:ea typeface="メイリオ" panose="020B0604030504040204" pitchFamily="50" charset="-128"/>
                <a:cs typeface="メイリオ" panose="020B0604030504040204" pitchFamily="50" charset="-128"/>
              </a:rPr>
              <a:t>)</a:t>
            </a:r>
          </a:p>
          <a:p>
            <a:pPr marL="171450" indent="-171450">
              <a:buFont typeface="Arial" panose="020B0604020202020204" pitchFamily="34" charset="0"/>
              <a:buChar char="•"/>
            </a:pPr>
            <a:r>
              <a:rPr lang="ja-JP" i="0">
                <a:latin typeface="メイリオ" panose="020B0604030504040204" pitchFamily="50" charset="-128"/>
                <a:ea typeface="メイリオ" panose="020B0604030504040204" pitchFamily="50" charset="-128"/>
                <a:cs typeface="メイリオ" panose="020B0604030504040204" pitchFamily="50" charset="-128"/>
              </a:rPr>
              <a:t>Azure はドイツでは、ドイツのデータ トラスティの役割を果たすドイツ テレコム社の T-Systems の管理下で、顧客データをドイツに残す形で、新たなデータ トラスティを通じて利用できるようになります。</a:t>
            </a: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ja-JP">
              <a:solidFill>
                <a:prstClr val="black"/>
              </a:solidFill>
            </a:endParaRPr>
          </a:p>
        </p:txBody>
      </p:sp>
    </p:spTree>
    <p:extLst>
      <p:ext uri="{BB962C8B-B14F-4D97-AF65-F5344CB8AC3E}">
        <p14:creationId xmlns:p14="http://schemas.microsoft.com/office/powerpoint/2010/main" val="20073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i="0">
                <a:latin typeface="メイリオ" panose="020B0604030504040204" pitchFamily="50" charset="-128"/>
                <a:ea typeface="メイリオ" panose="020B0604030504040204" pitchFamily="50" charset="-128"/>
                <a:cs typeface="メイリオ" panose="020B0604030504040204" pitchFamily="50" charset="-128"/>
              </a:rPr>
              <a:t>Azure は幅広く包括的なクラウドコンピューティング プラットフォームであり、日々新たな機能やサービスが加わり、進化しています。現在、Azure には 100 を超えるさまざまなサービスがあり、VM などの IaaS サービスから、Azure Machine Learning、Azure Stream Analytics、Azure HDInsight などの高度な SaaS サービスまで、多岐にわたります。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ja-JP">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i="0">
                <a:latin typeface="メイリオ" panose="020B0604030504040204" pitchFamily="50" charset="-128"/>
                <a:ea typeface="メイリオ" panose="020B0604030504040204" pitchFamily="50" charset="-128"/>
                <a:cs typeface="メイリオ" panose="020B0604030504040204" pitchFamily="50" charset="-128"/>
              </a:rPr>
              <a:t>Azure がマイクロソフト製品だからと言って、Windows 中心主義というわけではありません。Azure は Linux と相性が良く、現在 Azure で行われている開発案件の多くが、世界最高のクラウド プラットフォームで Linux と Linux でよく使用されるオープンソース ツールをホストできるように設計されています。</a:t>
            </a:r>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ja-JP" sz="400" kern="0">
                <a:gradFill>
                  <a:gsLst>
                    <a:gs pos="0">
                      <a:prstClr val="black"/>
                    </a:gs>
                    <a:gs pos="100000">
                      <a:prstClr val="black"/>
                    </a:gs>
                  </a:gsLst>
                  <a:lin ang="5400000" scaled="0"/>
                </a:gradFill>
                <a:latin typeface="MS Mincho"/>
                <a:cs typeface="MS Mincho"/>
              </a:rPr>
              <a:t>© 2014 Microsoft Corporation.All rights reserved.明示、黙示または法律の規定にかかわらず、これらの情報についてマイクロソフトはいかなる責任も負わないものとします。</a:t>
            </a:r>
            <a:endParaRPr lang="ja-JP" sz="400" kern="0" dirty="0">
              <a:gradFill>
                <a:gsLst>
                  <a:gs pos="0">
                    <a:prstClr val="black"/>
                  </a:gs>
                  <a:gs pos="100000">
                    <a:prstClr val="black"/>
                  </a:gs>
                </a:gsLst>
                <a:lin ang="5400000" scaled="0"/>
              </a:gradFill>
              <a:latin typeface="MS Mincho"/>
              <a:ea typeface="MS Mincho"/>
              <a:cs typeface="MS Mincho"/>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3/19/2017 3:14 PM</a:t>
            </a:fld>
            <a:endParaRPr lang="ja-JP"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7</a:t>
            </a:fld>
            <a:endParaRPr lang="ja-JP" sz="1800" kern="0" dirty="0">
              <a:solidFill>
                <a:prstClr val="black"/>
              </a:solidFill>
            </a:endParaRPr>
          </a:p>
        </p:txBody>
      </p:sp>
    </p:spTree>
    <p:extLst>
      <p:ext uri="{BB962C8B-B14F-4D97-AF65-F5344CB8AC3E}">
        <p14:creationId xmlns:p14="http://schemas.microsoft.com/office/powerpoint/2010/main" val="34047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i="0">
                <a:latin typeface="メイリオ" panose="020B0604030504040204" pitchFamily="50" charset="-128"/>
                <a:ea typeface="メイリオ" panose="020B0604030504040204" pitchFamily="50" charset="-128"/>
                <a:cs typeface="メイリオ" panose="020B0604030504040204" pitchFamily="50" charset="-128"/>
              </a:rPr>
              <a:t>Azure Web アプリは Azure App Service の一部です。これを使用することで、さまざまな人気テクノロジ スタックを使用して Web サイトやアプリを公開できます。 </a:t>
            </a:r>
            <a:r>
              <a:rPr lang="ja-JP" sz="12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これを支援するため、</a:t>
            </a:r>
            <a:r>
              <a:rPr lang="ja-JP" sz="1200" b="0" i="0" u="none" strike="noStrike"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Microsoft Azure Marketplace</a:t>
            </a:r>
            <a:r>
              <a:rPr lang="ja-JP" sz="1200" b="0" i="0" kern="1200" dirty="0">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には、Azure 用に事前に設定され、WordPress、CakePHP、Joomla、Django などの人気ツールでプロビジョニングされた、アプリ、サービス、仮想マシン、その他を展開するための無料テンプレートが数千も含まれています。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ja-JP"/>
          </a:p>
        </p:txBody>
      </p:sp>
    </p:spTree>
    <p:extLst>
      <p:ext uri="{BB962C8B-B14F-4D97-AF65-F5344CB8AC3E}">
        <p14:creationId xmlns:p14="http://schemas.microsoft.com/office/powerpoint/2010/main" val="107159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i="0">
                <a:latin typeface="メイリオ" panose="020B0604030504040204" pitchFamily="50" charset="-128"/>
                <a:ea typeface="メイリオ" panose="020B0604030504040204" pitchFamily="50" charset="-128"/>
                <a:cs typeface="メイリオ" panose="020B0604030504040204" pitchFamily="50" charset="-128"/>
              </a:rPr>
              <a:t>Azure HDInsight を使用することで、ビッグ データの分析用に Apache Hadoop、Apache Spark、およびその他の人気オープンソース ツールを備えた仮想マシンのクラスターを短時間で立ち上げることができます。もう、ハードウェア クラスターを自力でセットアップしてメンテナンスする必要はなく、そこで使用するソフトウェアをインストール、設定、メンテナンスする必要もありません。HDInsight を使用することで、インフラストラクチャのメンテナンスではなく、データ分析という最適な作業に時間を使うことができます。</a:t>
            </a:r>
            <a:endParaRPr lang="ja-JP" i="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ja-JP"/>
          </a:p>
        </p:txBody>
      </p:sp>
    </p:spTree>
    <p:extLst>
      <p:ext uri="{BB962C8B-B14F-4D97-AF65-F5344CB8AC3E}">
        <p14:creationId xmlns:p14="http://schemas.microsoft.com/office/powerpoint/2010/main" val="11634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310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66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15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953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0497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ja-JP" sz="686" dirty="0">
                <a:gradFill>
                  <a:gsLst>
                    <a:gs pos="0">
                      <a:srgbClr val="FFFFFF"/>
                    </a:gs>
                    <a:gs pos="100000">
                      <a:srgbClr val="FFFFFF"/>
                    </a:gs>
                  </a:gsLst>
                  <a:lin ang="5400000" scaled="0"/>
                </a:gradFill>
                <a:latin typeface="MS Mincho"/>
                <a:cs typeface="MS Mincho"/>
              </a:rPr>
              <a:t>© 2014 Microsoft Corporation.All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9395264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6942097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3/19/2017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889787"/>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ja-JP" sz="700" dirty="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 2016</a:t>
            </a:r>
            <a:r>
              <a:rPr lang="ja-JP">
                <a:latin typeface="メイリオ" panose="020B0604030504040204" pitchFamily="50" charset="-128"/>
                <a:ea typeface="メイリオ" panose="020B0604030504040204" pitchFamily="50" charset="-128"/>
                <a:cs typeface="メイリオ" panose="020B0604030504040204" pitchFamily="50" charset="-128"/>
              </a:rPr>
              <a:t> </a:t>
            </a:r>
            <a:r>
              <a:rPr lang="ja-JP" sz="700" dirty="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Microsoft </a:t>
            </a:r>
            <a:r>
              <a:rPr 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Corporation.</a:t>
            </a:r>
            <a:r>
              <a:rPr lang="en-US" alt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 </a:t>
            </a:r>
            <a:r>
              <a:rPr 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All </a:t>
            </a:r>
            <a:r>
              <a:rPr lang="ja-JP" sz="700" dirty="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rights </a:t>
            </a:r>
            <a:r>
              <a:rPr 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reserved.</a:t>
            </a:r>
            <a:r>
              <a:rPr lang="en-US" alt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 </a:t>
            </a:r>
            <a:r>
              <a:rPr lang="ja-JP" sz="70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Microsoft</a:t>
            </a:r>
            <a:r>
              <a:rPr lang="ja-JP" sz="700" dirty="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、Windows、Windows Vista およびその他の製品名は、米国 Microsoft Corporation の米国およびその他の国における登録商標または商標です。</a:t>
            </a:r>
          </a:p>
          <a:p>
            <a:pPr defTabSz="913836" eaLnBrk="0" hangingPunct="0"/>
            <a:r>
              <a:rPr lang="ja-JP" sz="700" dirty="0">
                <a:gradFill>
                  <a:gsLst>
                    <a:gs pos="0">
                      <a:srgbClr val="292929"/>
                    </a:gs>
                    <a:gs pos="100000">
                      <a:srgbClr val="292929"/>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このドキュメントに記載されている情報は、情報の提供のみを目的としており、このドキュメントの発行時点におけるマイクロソフトの見解を反映したものです。変化する市場状況に対応する必要があるため、このドキュメントは、記載された内容の実現に関するマイクロソフトの確約とはみなされないものとします。また、発行以降に発表される情報の正確性に関して、マイクロソフトはいかなる保証もいたしません。明示、黙示または法律の規定にかかわらず、これらの情報についてマイクロソフトはいかなる責任も負わないものとします。</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ja-JP" sz="4000" dirty="0">
                <a:solidFill>
                  <a:srgbClr val="FFFFFF"/>
                </a:solidFill>
                <a:latin typeface="MS Mincho"/>
                <a:cs typeface="MS Mincho"/>
              </a:rPr>
              <a:t>Microsoft Azure for Research </a:t>
            </a:r>
          </a:p>
          <a:p>
            <a:r>
              <a:rPr lang="ja-JP" sz="2400" dirty="0">
                <a:solidFill>
                  <a:srgbClr val="FFFFFF"/>
                </a:solidFill>
                <a:latin typeface="MS Mincho"/>
                <a:cs typeface="MS Mincho"/>
              </a:rPr>
              <a:t>Accelerate the Speed of Scientific Discovery </a:t>
            </a:r>
          </a:p>
          <a:p>
            <a:pPr>
              <a:lnSpc>
                <a:spcPct val="90000"/>
              </a:lnSpc>
              <a:spcBef>
                <a:spcPct val="20000"/>
              </a:spcBef>
              <a:buClr>
                <a:srgbClr val="4E90CD"/>
              </a:buClr>
              <a:buSzPct val="120000"/>
            </a:pPr>
            <a:endParaRPr lang="ja-JP" sz="3200" dirty="0">
              <a:solidFill>
                <a:srgbClr val="FFFFFF"/>
              </a:solidFill>
              <a:latin typeface="MS Mincho"/>
            </a:endParaRPr>
          </a:p>
        </p:txBody>
      </p:sp>
      <p:sp>
        <p:nvSpPr>
          <p:cNvPr id="5" name="Rectangle 4"/>
          <p:cNvSpPr/>
          <p:nvPr userDrawn="1"/>
        </p:nvSpPr>
        <p:spPr>
          <a:xfrm>
            <a:off x="279908" y="1455951"/>
            <a:ext cx="5800280" cy="917971"/>
          </a:xfrm>
          <a:prstGeom prst="rect">
            <a:avLst/>
          </a:prstGeom>
        </p:spPr>
        <p:txBody>
          <a:bodyPr wrap="square">
            <a:spAutoFit/>
          </a:bodyPr>
          <a:lstStyle/>
          <a:p>
            <a:r>
              <a:rPr lang="ja-JP" altLang="zh-CN" sz="2000" kern="1800" baseline="30000" dirty="0">
                <a:solidFill>
                  <a:srgbClr val="FFFFFF"/>
                </a:solidFill>
                <a:latin typeface="MS Mincho"/>
                <a:cs typeface="MS Mincho"/>
              </a:rPr>
              <a:t>Microsoft Azure provides researchers with the power and scalability of cloud computing for collaboration, computation, and data-intensive processing.This open and flexible global cloud platform supports any language, tool, or framework. </a:t>
            </a:r>
            <a:r>
              <a:rPr lang="ja-JP" kern="1800" baseline="30000" dirty="0">
                <a:solidFill>
                  <a:srgbClr val="FFFFFF"/>
                </a:solidFill>
                <a:latin typeface="MS Mincho"/>
                <a:cs typeface="MS Mincho"/>
              </a:rPr>
              <a:t> </a:t>
            </a:r>
            <a:r>
              <a:rPr lang="ja-JP" kern="1600" baseline="30000" dirty="0">
                <a:solidFill>
                  <a:srgbClr val="FFFFFF"/>
                </a:solidFill>
                <a:latin typeface="MS Mincho"/>
                <a:cs typeface="MS Mincho"/>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ja-JP" sz="3200" baseline="30000" dirty="0">
                <a:solidFill>
                  <a:srgbClr val="C60651"/>
                </a:solidFill>
                <a:latin typeface="MS Mincho"/>
                <a:cs typeface="MS Mincho"/>
              </a:rPr>
              <a:t>The Microsoft Azure for Research program:</a:t>
            </a:r>
            <a:endParaRPr lang="ja-JP" sz="3200" baseline="30000" dirty="0">
              <a:solidFill>
                <a:srgbClr val="C60651"/>
              </a:solidFill>
              <a:latin typeface="MS Mincho"/>
            </a:endParaRPr>
          </a:p>
        </p:txBody>
      </p:sp>
      <p:sp>
        <p:nvSpPr>
          <p:cNvPr id="7" name="Rectangle 6"/>
          <p:cNvSpPr/>
          <p:nvPr userDrawn="1"/>
        </p:nvSpPr>
        <p:spPr>
          <a:xfrm>
            <a:off x="329336" y="4734289"/>
            <a:ext cx="5682266" cy="1195199"/>
          </a:xfrm>
          <a:prstGeom prst="rect">
            <a:avLst/>
          </a:prstGeom>
        </p:spPr>
        <p:txBody>
          <a:bodyPr wrap="square">
            <a:spAutoFit/>
          </a:bodyPr>
          <a:lstStyle/>
          <a:p>
            <a:r>
              <a:rPr lang="ja-JP" sz="2000" b="1" baseline="30000" dirty="0">
                <a:solidFill>
                  <a:srgbClr val="C60651"/>
                </a:solidFill>
                <a:latin typeface="MS Mincho"/>
                <a:cs typeface="MS Mincho"/>
              </a:rPr>
              <a:t>·</a:t>
            </a:r>
            <a:r>
              <a:rPr lang="ja-JP">
                <a:latin typeface="MS Mincho"/>
                <a:cs typeface="MS Mincho"/>
              </a:rPr>
              <a:t>  </a:t>
            </a:r>
            <a:r>
              <a:rPr lang="ja-JP" sz="2000" baseline="30000" dirty="0">
                <a:solidFill>
                  <a:srgbClr val="717073"/>
                </a:solidFill>
                <a:latin typeface="MS Mincho"/>
                <a:cs typeface="MS Mincho"/>
              </a:rPr>
              <a:t>Free access to Microsoft Azure cloud computing and storage  </a:t>
            </a:r>
            <a:r>
              <a:rPr lang="ja-JP">
                <a:latin typeface="MS Mincho"/>
                <a:cs typeface="MS Mincho"/>
              </a:rPr>
              <a:t>    </a:t>
            </a:r>
          </a:p>
          <a:p>
            <a:pPr>
              <a:spcAft>
                <a:spcPts val="600"/>
              </a:spcAft>
            </a:pPr>
            <a:r>
              <a:rPr lang="ja-JP" sz="2000" baseline="30000" dirty="0">
                <a:solidFill>
                  <a:srgbClr val="717073"/>
                </a:solidFill>
                <a:latin typeface="MS Mincho"/>
                <a:cs typeface="MS Mincho"/>
              </a:rPr>
              <a:t>   (submit proposals for Microsoft Azure Research Awards)</a:t>
            </a:r>
          </a:p>
          <a:p>
            <a:r>
              <a:rPr lang="ja-JP" sz="2000" b="1" baseline="30000" dirty="0">
                <a:solidFill>
                  <a:srgbClr val="C60651"/>
                </a:solidFill>
                <a:latin typeface="MS Mincho"/>
                <a:cs typeface="MS Mincho"/>
              </a:rPr>
              <a:t>·</a:t>
            </a:r>
            <a:r>
              <a:rPr lang="ja-JP">
                <a:latin typeface="MS Mincho"/>
                <a:cs typeface="MS Mincho"/>
              </a:rPr>
              <a:t>  </a:t>
            </a:r>
            <a:r>
              <a:rPr lang="ja-JP" altLang="zh-CN" sz="2000" baseline="30000" dirty="0">
                <a:solidFill>
                  <a:srgbClr val="717073"/>
                </a:solidFill>
                <a:latin typeface="MS Mincho"/>
                <a:cs typeface="MS Mincho"/>
              </a:rPr>
              <a:t>Microsoft Azure for Research training classes </a:t>
            </a:r>
          </a:p>
          <a:p>
            <a:r>
              <a:rPr lang="ja-JP" sz="2000" b="1" baseline="30000" dirty="0">
                <a:solidFill>
                  <a:srgbClr val="C60651"/>
                </a:solidFill>
                <a:latin typeface="MS Mincho"/>
                <a:cs typeface="MS Mincho"/>
              </a:rPr>
              <a:t>·</a:t>
            </a:r>
            <a:r>
              <a:rPr lang="ja-JP">
                <a:latin typeface="MS Mincho"/>
                <a:cs typeface="MS Mincho"/>
              </a:rPr>
              <a:t>  </a:t>
            </a:r>
            <a:r>
              <a:rPr lang="ja-JP" sz="2000" baseline="30000" dirty="0">
                <a:solidFill>
                  <a:srgbClr val="717073"/>
                </a:solidFill>
                <a:latin typeface="MS Mincho"/>
                <a:cs typeface="MS Mincho"/>
              </a:rPr>
              <a:t>Support and technical resources</a:t>
            </a:r>
            <a:endParaRPr lang="ja-JP"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ja-JP" sz="2400" baseline="30000" dirty="0">
                <a:solidFill>
                  <a:srgbClr val="717073"/>
                </a:solidFill>
                <a:latin typeface="MS Mincho"/>
                <a:cs typeface="MS Mincho"/>
              </a:rPr>
              <a:t>Apply the power of cloud computing to your computational and data challenges.Experiment at </a:t>
            </a:r>
            <a:r>
              <a:rPr lang="ja-JP" sz="2400" baseline="30000" dirty="0">
                <a:solidFill>
                  <a:srgbClr val="5191CD"/>
                </a:solidFill>
                <a:latin typeface="MS Mincho"/>
                <a:cs typeface="MS Mincho"/>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ja-JP" sz="2200" dirty="0">
                <a:solidFill>
                  <a:srgbClr val="FFFFFF"/>
                </a:solidFill>
                <a:latin typeface="MS Mincho"/>
                <a:cs typeface="MS Mincho"/>
              </a:rPr>
              <a:t>Presenter</a:t>
            </a:r>
            <a:endParaRPr lang="ja-JP"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lang="ja-JP" sz="4000">
                <a:solidFill>
                  <a:srgbClr val="0072C6"/>
                </a:solidFill>
                <a:latin typeface="MS Mincho"/>
                <a:cs typeface="MS Mincho"/>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ja-JP" sz="686" dirty="0">
                <a:gradFill>
                  <a:gsLst>
                    <a:gs pos="0">
                      <a:srgbClr val="FFFFFF"/>
                    </a:gs>
                    <a:gs pos="100000">
                      <a:srgbClr val="FFFFFF"/>
                    </a:gs>
                  </a:gsLst>
                  <a:lin ang="5400000" scaled="0"/>
                </a:gradFill>
                <a:latin typeface="MS Mincho"/>
                <a:cs typeface="MS Mincho"/>
              </a:rPr>
              <a:t>© 2014 Microsoft Corporation.All rights reserved.Microsoft, Windows, Windows Vista and other product names are or may be registered trademarks and/or trademarks in the U.S. and/or other countries.</a:t>
            </a:r>
          </a:p>
          <a:p>
            <a:pPr defTabSz="913924" eaLnBrk="0" hangingPunct="0">
              <a:defRPr/>
            </a:pPr>
            <a:r>
              <a:rPr lang="ja-JP" sz="686" dirty="0">
                <a:gradFill>
                  <a:gsLst>
                    <a:gs pos="0">
                      <a:srgbClr val="FFFFFF"/>
                    </a:gs>
                    <a:gs pos="100000">
                      <a:srgbClr val="FFFFFF"/>
                    </a:gs>
                  </a:gsLst>
                  <a:lin ang="5400000" scaled="0"/>
                </a:gradFill>
                <a:latin typeface="MS Mincho"/>
                <a:cs typeface="MS Mincho"/>
              </a:rPr>
              <a:t>The information herein is for informational purposes only and represents the current view of Microsoft Corporation as of the date of this presentation.Because Microsoft must respond to changing market conditions, it should not be interpreted to be a commitment on the part of Microsoft, and Microsoft cannot guarantee the accuracy of any information provided after the date of this presentation.MICROSOFT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4986642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11414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038368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275943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20043105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076673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4567555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28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91275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6735941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9403561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3870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3/19/2017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9077004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0849476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03888537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ja-JP" sz="700" dirty="0">
                <a:gradFill>
                  <a:gsLst>
                    <a:gs pos="0">
                      <a:srgbClr val="292929"/>
                    </a:gs>
                    <a:gs pos="100000">
                      <a:srgbClr val="292929"/>
                    </a:gs>
                  </a:gsLst>
                  <a:lin ang="5400000" scaled="0"/>
                </a:gradFill>
                <a:latin typeface="MS Mincho"/>
                <a:cs typeface="MS Mincho"/>
              </a:rPr>
              <a:t>© 2016</a:t>
            </a:r>
            <a:r>
              <a:rPr lang="ja-JP">
                <a:latin typeface="MS Mincho"/>
                <a:cs typeface="MS Mincho"/>
              </a:rPr>
              <a:t> </a:t>
            </a:r>
            <a:r>
              <a:rPr lang="ja-JP" sz="700" dirty="0">
                <a:gradFill>
                  <a:gsLst>
                    <a:gs pos="0">
                      <a:srgbClr val="292929"/>
                    </a:gs>
                    <a:gs pos="100000">
                      <a:srgbClr val="292929"/>
                    </a:gs>
                  </a:gsLst>
                  <a:lin ang="5400000" scaled="0"/>
                </a:gradFill>
                <a:latin typeface="MS Mincho"/>
                <a:cs typeface="MS Mincho"/>
              </a:rPr>
              <a:t>Microsoft Corporation.All rights reserved.Microsoft, Windows, Windows Vista and other product names are or may be registered trademarks and/or trademarks in the U.S. and/or other countries.</a:t>
            </a:r>
          </a:p>
          <a:p>
            <a:pPr defTabSz="913836" eaLnBrk="0" hangingPunct="0"/>
            <a:r>
              <a:rPr lang="ja-JP" sz="700" dirty="0">
                <a:gradFill>
                  <a:gsLst>
                    <a:gs pos="0">
                      <a:srgbClr val="292929"/>
                    </a:gs>
                    <a:gs pos="100000">
                      <a:srgbClr val="292929"/>
                    </a:gs>
                  </a:gsLst>
                  <a:lin ang="5400000" scaled="0"/>
                </a:gradFill>
                <a:latin typeface="MS Mincho"/>
                <a:cs typeface="MS Mincho"/>
              </a:rPr>
              <a:t>The information herein is for informational purposes only and represents the current view of Microsoft Corporation as of the date of this presentation.Because Microsoft must respond to changing market conditions, it should not be interpreted to be a commitment on the part of Microsoft, and Microsoft cannot guarantee the accuracy of any information provided after the date of this presentation.MICROSOFT MAKES NO WARRANTIES, EXPRESS, IMPLIED OR STATUTORY, AS TO THE INFORMATION IN THIS PRESENTATION.</a:t>
            </a:r>
          </a:p>
        </p:txBody>
      </p:sp>
    </p:spTree>
    <p:extLst>
      <p:ext uri="{BB962C8B-B14F-4D97-AF65-F5344CB8AC3E}">
        <p14:creationId xmlns:p14="http://schemas.microsoft.com/office/powerpoint/2010/main" val="2745513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37126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7836315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33981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9038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ja-JP" sz="4000" dirty="0">
                <a:solidFill>
                  <a:srgbClr val="FFFFFF"/>
                </a:solidFill>
                <a:latin typeface="MS Mincho"/>
                <a:cs typeface="MS Mincho"/>
              </a:rPr>
              <a:t>Microsoft Azure for Research </a:t>
            </a:r>
          </a:p>
          <a:p>
            <a:r>
              <a:rPr lang="ja-JP" sz="2400" dirty="0">
                <a:solidFill>
                  <a:srgbClr val="FFFFFF"/>
                </a:solidFill>
                <a:latin typeface="MS Mincho"/>
                <a:cs typeface="MS Mincho"/>
              </a:rPr>
              <a:t>Accelerate the Speed of Scientific Discovery </a:t>
            </a:r>
          </a:p>
          <a:p>
            <a:pPr>
              <a:lnSpc>
                <a:spcPct val="90000"/>
              </a:lnSpc>
              <a:spcBef>
                <a:spcPct val="20000"/>
              </a:spcBef>
              <a:buClr>
                <a:srgbClr val="4E90CD"/>
              </a:buClr>
              <a:buSzPct val="120000"/>
            </a:pPr>
            <a:endParaRPr lang="ja-JP" sz="3200" dirty="0">
              <a:solidFill>
                <a:srgbClr val="FFFFFF"/>
              </a:solidFill>
              <a:latin typeface="MS Mincho"/>
            </a:endParaRPr>
          </a:p>
        </p:txBody>
      </p:sp>
      <p:sp>
        <p:nvSpPr>
          <p:cNvPr id="5" name="Rectangle 4"/>
          <p:cNvSpPr/>
          <p:nvPr userDrawn="1"/>
        </p:nvSpPr>
        <p:spPr>
          <a:xfrm>
            <a:off x="279908" y="1455951"/>
            <a:ext cx="5800280" cy="917971"/>
          </a:xfrm>
          <a:prstGeom prst="rect">
            <a:avLst/>
          </a:prstGeom>
        </p:spPr>
        <p:txBody>
          <a:bodyPr wrap="square">
            <a:spAutoFit/>
          </a:bodyPr>
          <a:lstStyle/>
          <a:p>
            <a:r>
              <a:rPr lang="ja-JP" altLang="zh-CN" sz="2000" kern="1800" baseline="30000" dirty="0">
                <a:solidFill>
                  <a:srgbClr val="FFFFFF"/>
                </a:solidFill>
                <a:latin typeface="MS Mincho"/>
                <a:cs typeface="MS Mincho"/>
              </a:rPr>
              <a:t>Microsoft Azure provides researchers with the power and scalability of cloud computing for collaboration, computation, and data-intensive processing.This open and flexible global cloud platform supports any language, tool, or framework. </a:t>
            </a:r>
            <a:r>
              <a:rPr lang="ja-JP" kern="1800" baseline="30000" dirty="0">
                <a:solidFill>
                  <a:srgbClr val="FFFFFF"/>
                </a:solidFill>
                <a:latin typeface="MS Mincho"/>
                <a:cs typeface="MS Mincho"/>
              </a:rPr>
              <a:t> </a:t>
            </a:r>
            <a:r>
              <a:rPr lang="ja-JP" kern="1600" baseline="30000" dirty="0">
                <a:solidFill>
                  <a:srgbClr val="FFFFFF"/>
                </a:solidFill>
                <a:latin typeface="MS Mincho"/>
                <a:cs typeface="MS Mincho"/>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ja-JP" sz="3200" baseline="30000" dirty="0">
                <a:solidFill>
                  <a:srgbClr val="C60651"/>
                </a:solidFill>
                <a:latin typeface="MS Mincho"/>
                <a:cs typeface="MS Mincho"/>
              </a:rPr>
              <a:t>The Microsoft Azure for Research program:</a:t>
            </a:r>
            <a:endParaRPr lang="ja-JP" sz="3200" baseline="30000" dirty="0">
              <a:solidFill>
                <a:srgbClr val="C60651"/>
              </a:solidFill>
              <a:latin typeface="MS Mincho"/>
            </a:endParaRPr>
          </a:p>
        </p:txBody>
      </p:sp>
      <p:sp>
        <p:nvSpPr>
          <p:cNvPr id="7" name="Rectangle 6"/>
          <p:cNvSpPr/>
          <p:nvPr userDrawn="1"/>
        </p:nvSpPr>
        <p:spPr>
          <a:xfrm>
            <a:off x="329336" y="4734289"/>
            <a:ext cx="5682266" cy="1195199"/>
          </a:xfrm>
          <a:prstGeom prst="rect">
            <a:avLst/>
          </a:prstGeom>
        </p:spPr>
        <p:txBody>
          <a:bodyPr wrap="square">
            <a:spAutoFit/>
          </a:bodyPr>
          <a:lstStyle/>
          <a:p>
            <a:r>
              <a:rPr lang="ja-JP" sz="2000" b="1" baseline="30000" dirty="0">
                <a:solidFill>
                  <a:srgbClr val="C60651"/>
                </a:solidFill>
                <a:latin typeface="MS Mincho"/>
                <a:cs typeface="MS Mincho"/>
              </a:rPr>
              <a:t>·</a:t>
            </a:r>
            <a:r>
              <a:rPr lang="ja-JP">
                <a:latin typeface="MS Mincho"/>
                <a:cs typeface="MS Mincho"/>
              </a:rPr>
              <a:t>  </a:t>
            </a:r>
            <a:r>
              <a:rPr lang="ja-JP" sz="2000" baseline="30000" dirty="0">
                <a:solidFill>
                  <a:srgbClr val="717073"/>
                </a:solidFill>
                <a:latin typeface="MS Mincho"/>
                <a:cs typeface="MS Mincho"/>
              </a:rPr>
              <a:t>Free access to Microsoft Azure cloud computing and storage  </a:t>
            </a:r>
            <a:r>
              <a:rPr lang="ja-JP">
                <a:latin typeface="MS Mincho"/>
                <a:cs typeface="MS Mincho"/>
              </a:rPr>
              <a:t>    </a:t>
            </a:r>
          </a:p>
          <a:p>
            <a:pPr>
              <a:spcAft>
                <a:spcPts val="600"/>
              </a:spcAft>
            </a:pPr>
            <a:r>
              <a:rPr lang="ja-JP" sz="2000" baseline="30000" dirty="0">
                <a:solidFill>
                  <a:srgbClr val="717073"/>
                </a:solidFill>
                <a:latin typeface="MS Mincho"/>
                <a:cs typeface="MS Mincho"/>
              </a:rPr>
              <a:t>   (submit proposals for Microsoft Azure Research Awards)</a:t>
            </a:r>
          </a:p>
          <a:p>
            <a:r>
              <a:rPr lang="ja-JP" sz="2000" b="1" baseline="30000" dirty="0">
                <a:solidFill>
                  <a:srgbClr val="C60651"/>
                </a:solidFill>
                <a:latin typeface="MS Mincho"/>
                <a:cs typeface="MS Mincho"/>
              </a:rPr>
              <a:t>·</a:t>
            </a:r>
            <a:r>
              <a:rPr lang="ja-JP">
                <a:latin typeface="MS Mincho"/>
                <a:cs typeface="MS Mincho"/>
              </a:rPr>
              <a:t>  </a:t>
            </a:r>
            <a:r>
              <a:rPr lang="ja-JP" altLang="zh-CN" sz="2000" baseline="30000" dirty="0">
                <a:solidFill>
                  <a:srgbClr val="717073"/>
                </a:solidFill>
                <a:latin typeface="MS Mincho"/>
                <a:cs typeface="MS Mincho"/>
              </a:rPr>
              <a:t>Microsoft Azure for Research training classes </a:t>
            </a:r>
          </a:p>
          <a:p>
            <a:r>
              <a:rPr lang="ja-JP" sz="2000" b="1" baseline="30000" dirty="0">
                <a:solidFill>
                  <a:srgbClr val="C60651"/>
                </a:solidFill>
                <a:latin typeface="MS Mincho"/>
                <a:cs typeface="MS Mincho"/>
              </a:rPr>
              <a:t>·</a:t>
            </a:r>
            <a:r>
              <a:rPr lang="ja-JP">
                <a:latin typeface="MS Mincho"/>
                <a:cs typeface="MS Mincho"/>
              </a:rPr>
              <a:t>  </a:t>
            </a:r>
            <a:r>
              <a:rPr lang="ja-JP" sz="2000" baseline="30000" dirty="0">
                <a:solidFill>
                  <a:srgbClr val="717073"/>
                </a:solidFill>
                <a:latin typeface="MS Mincho"/>
                <a:cs typeface="MS Mincho"/>
              </a:rPr>
              <a:t>Support and technical resources</a:t>
            </a:r>
            <a:endParaRPr lang="ja-JP"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ja-JP" sz="2400" baseline="30000" dirty="0">
                <a:solidFill>
                  <a:srgbClr val="717073"/>
                </a:solidFill>
                <a:latin typeface="MS Mincho"/>
                <a:cs typeface="MS Mincho"/>
              </a:rPr>
              <a:t>Apply the power of cloud computing to your computational and data challenges.Experiment at </a:t>
            </a:r>
            <a:r>
              <a:rPr lang="ja-JP" sz="2400" baseline="30000" dirty="0">
                <a:solidFill>
                  <a:srgbClr val="5191CD"/>
                </a:solidFill>
                <a:latin typeface="MS Mincho"/>
                <a:cs typeface="MS Mincho"/>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5250302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89108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0677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908821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00083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8809135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009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061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632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292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2206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91281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image" Target="../media/image18.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5.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3/19/2017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982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97124992"/>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Azure の概要</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Subtitle 2"/>
          <p:cNvSpPr>
            <a:spLocks noGrp="1"/>
          </p:cNvSpPr>
          <p:nvPr>
            <p:ph type="subTitle" idx="1"/>
          </p:nvPr>
        </p:nvSpPr>
        <p:spPr/>
        <p:txBody>
          <a:bodyPr/>
          <a:lstStyle/>
          <a:p>
            <a:r>
              <a:rPr lang="ja-JP" dirty="0">
                <a:solidFill>
                  <a:srgbClr val="FFFF00"/>
                </a:solidFill>
                <a:latin typeface="メイリオ" panose="020B0604030504040204" pitchFamily="50" charset="-128"/>
                <a:ea typeface="メイリオ" panose="020B0604030504040204" pitchFamily="50" charset="-128"/>
                <a:cs typeface="メイリオ" panose="020B0604030504040204" pitchFamily="50" charset="-128"/>
              </a:rPr>
              <a:t>[講師名]</a:t>
            </a:r>
          </a:p>
          <a:p>
            <a:r>
              <a:rPr lang="ja-JP" dirty="0">
                <a:solidFill>
                  <a:srgbClr val="FFFF00"/>
                </a:solidFill>
                <a:latin typeface="メイリオ" panose="020B0604030504040204" pitchFamily="50" charset="-128"/>
                <a:ea typeface="メイリオ" panose="020B0604030504040204" pitchFamily="50" charset="-128"/>
                <a:cs typeface="メイリオ" panose="020B0604030504040204" pitchFamily="50" charset="-128"/>
              </a:rPr>
              <a:t>[講師メールアドレス]</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リアルタイムの不正検出の実行</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TextBox 3"/>
          <p:cNvSpPr txBox="1"/>
          <p:nvPr/>
        </p:nvSpPr>
        <p:spPr>
          <a:xfrm>
            <a:off x="2306595" y="1756526"/>
            <a:ext cx="7512908" cy="646331"/>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Azure Machine Learning でモデルのトレーニングを行い、そのモデルを使用してクレジットカード取引を不正または不正でないと分類する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61164058"/>
              </p:ext>
            </p:extLst>
          </p:nvPr>
        </p:nvGraphicFramePr>
        <p:xfrm>
          <a:off x="499760" y="2911476"/>
          <a:ext cx="2750065" cy="3779520"/>
        </p:xfrm>
        <a:graphic>
          <a:graphicData uri="http://schemas.openxmlformats.org/drawingml/2006/table">
            <a:tbl>
              <a:tblPr firstRow="1" bandRow="1">
                <a:tableStyleId>{5C22544A-7EE6-4342-B048-85BDC9FD1C3A}</a:tableStyleId>
              </a:tblPr>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p>
                      <a:pPr algn="ctr"/>
                      <a:r>
                        <a:rPr lang="en-US" sz="1600" dirty="0">
                          <a:latin typeface="メイリオ" panose="020B0604030504040204" pitchFamily="50" charset="-128"/>
                          <a:ea typeface="メイリオ" panose="020B0604030504040204" pitchFamily="50" charset="-128"/>
                          <a:cs typeface="メイリオ" panose="020B0604030504040204" pitchFamily="50" charset="-128"/>
                        </a:rPr>
                        <a:t>特徴</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pPr algn="ctr"/>
                      <a:r>
                        <a:rPr lang="en-US" sz="1600" dirty="0">
                          <a:latin typeface="メイリオ" panose="020B0604030504040204" pitchFamily="50" charset="-128"/>
                          <a:ea typeface="メイリオ" panose="020B0604030504040204" pitchFamily="50" charset="-128"/>
                          <a:cs typeface="メイリオ" panose="020B0604030504040204" pitchFamily="50" charset="-128"/>
                        </a:rPr>
                        <a:t>値</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0"/>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名前</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ビル・ゲイツ</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1"/>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年齢</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60</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2"/>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性別</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男性</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3"/>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金額</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352 ドル</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4"/>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購入したもの</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5"/>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場所</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ワシントン州レドモンド</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6"/>
                  </a:ext>
                </a:extLst>
              </a:tr>
              <a:tr h="289390">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時間</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午後 3 時 15 分</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7"/>
                  </a:ext>
                </a:extLst>
              </a:tr>
              <a:tr h="289390">
                <a:tc>
                  <a:txBody>
                    <a:bodyPr/>
                    <a:lstStyle/>
                    <a:p>
                      <a:r>
                        <a:rPr>
                          <a:latin typeface="メイリオ" panose="020B0604030504040204" pitchFamily="50" charset="-128"/>
                          <a:ea typeface="メイリオ" panose="020B0604030504040204" pitchFamily="50" charset="-128"/>
                          <a:cs typeface="メイリオ" panose="020B0604030504040204" pitchFamily="50" charset="-128"/>
                        </a:rPr>
                        <a:t>…</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a:txBody>
                  <a:tcPr/>
                </a:tc>
                <a:tc>
                  <a:txBody>
                    <a:bodyPr/>
                    <a:lstStyle/>
                    <a:p>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endParaRPr 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a:tc>
                <a:extLst>
                  <a:ext uri="{0D108BD9-81ED-4DB2-BD59-A6C34878D82A}">
                    <a16:rowId xmlns:a16="http://schemas.microsoft.com/office/drawing/2014/main" val="10008"/>
                  </a:ext>
                </a:extLst>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IoT デバイスからのデータの処理</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1581664" y="1690688"/>
            <a:ext cx="8806249" cy="646331"/>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Azure Event/IoT Hubs、Azure Stream Analytics、</a:t>
            </a:r>
          </a:p>
          <a:p>
            <a:pPr algn="ctr"/>
            <a:r>
              <a:rPr lang="ja-JP">
                <a:latin typeface="メイリオ" panose="020B0604030504040204" pitchFamily="50" charset="-128"/>
                <a:ea typeface="メイリオ" panose="020B0604030504040204" pitchFamily="50" charset="-128"/>
                <a:cs typeface="メイリオ" panose="020B0604030504040204" pitchFamily="50" charset="-128"/>
              </a:rPr>
              <a:t>Azure Storage を組み合わせて、IoT データ ストリームをリアルタイムに分析する </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顔認識</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Cognitive Services の </a:t>
            </a:r>
            <a:r>
              <a:rPr lang="ja-JP" sz="2800" b="1"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Face API </a:t>
            </a:r>
            <a:r>
              <a:rPr lang="ja-JP">
                <a:latin typeface="メイリオ" panose="020B0604030504040204" pitchFamily="50" charset="-128"/>
                <a:ea typeface="メイリオ" panose="020B0604030504040204" pitchFamily="50" charset="-128"/>
                <a:cs typeface="メイリオ" panose="020B0604030504040204" pitchFamily="50" charset="-128"/>
              </a:rPr>
              <a:t>を使用して</a:t>
            </a:r>
          </a:p>
          <a:p>
            <a:pPr algn="ctr"/>
            <a:r>
              <a:rPr lang="ja-JP">
                <a:latin typeface="メイリオ" panose="020B0604030504040204" pitchFamily="50" charset="-128"/>
                <a:ea typeface="メイリオ" panose="020B0604030504040204" pitchFamily="50" charset="-128"/>
                <a:cs typeface="メイリオ" panose="020B0604030504040204" pitchFamily="50" charset="-128"/>
              </a:rPr>
              <a:t>顔の比較、顔の識別、似た顔の検索などを行う</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感情分析の実行</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TextBox 3"/>
          <p:cNvSpPr txBox="1"/>
          <p:nvPr/>
        </p:nvSpPr>
        <p:spPr>
          <a:xfrm>
            <a:off x="2405449" y="1659910"/>
            <a:ext cx="7290486" cy="1077218"/>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Cognitive Services の </a:t>
            </a:r>
            <a:r>
              <a:rPr lang="ja-JP" sz="2800" b="1"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Text Analytics API</a:t>
            </a:r>
            <a:r>
              <a:rPr lang="ja-JP">
                <a:latin typeface="メイリオ" panose="020B0604030504040204" pitchFamily="50" charset="-128"/>
                <a:ea typeface="メイリオ" panose="020B0604030504040204" pitchFamily="50" charset="-128"/>
                <a:cs typeface="メイリオ" panose="020B0604030504040204" pitchFamily="50" charset="-128"/>
              </a:rPr>
              <a:t> を使用して</a:t>
            </a:r>
          </a:p>
          <a:p>
            <a:pPr algn="ctr"/>
            <a:r>
              <a:rPr lang="ja-JP">
                <a:latin typeface="メイリオ" panose="020B0604030504040204" pitchFamily="50" charset="-128"/>
                <a:ea typeface="メイリオ" panose="020B0604030504040204" pitchFamily="50" charset="-128"/>
                <a:cs typeface="メイリオ" panose="020B0604030504040204" pitchFamily="50" charset="-128"/>
              </a:rPr>
              <a:t>テキスト ファイル、Twitter のフィード、およびその他のソースの</a:t>
            </a:r>
            <a:br>
              <a:rPr lang="en-US" altLang="ja-JP">
                <a:latin typeface="メイリオ" panose="020B0604030504040204" pitchFamily="50" charset="-128"/>
                <a:ea typeface="メイリオ" panose="020B0604030504040204" pitchFamily="50" charset="-128"/>
                <a:cs typeface="メイリオ" panose="020B0604030504040204" pitchFamily="50" charset="-128"/>
              </a:rPr>
            </a:br>
            <a:r>
              <a:rPr lang="ja-JP">
                <a:latin typeface="メイリオ" panose="020B0604030504040204" pitchFamily="50" charset="-128"/>
                <a:ea typeface="メイリオ" panose="020B0604030504040204" pitchFamily="50" charset="-128"/>
                <a:cs typeface="メイリオ" panose="020B0604030504040204" pitchFamily="50" charset="-128"/>
              </a:rPr>
              <a:t>感情を分析する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ja-JP"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言語検出</a:t>
            </a: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ja-JP"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トピック検出</a:t>
            </a: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ja-JP"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キー フレーズ抽出</a:t>
            </a: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ja-JP" dirty="0">
                <a:solidFill>
                  <a:srgbClr val="5095D1"/>
                </a:solidFill>
                <a:latin typeface="メイリオ" panose="020B0604030504040204" pitchFamily="50" charset="-128"/>
                <a:ea typeface="メイリオ" panose="020B0604030504040204" pitchFamily="50" charset="-128"/>
                <a:cs typeface="メイリオ" panose="020B0604030504040204" pitchFamily="50" charset="-128"/>
              </a:rPr>
              <a:t>感情分析</a:t>
            </a: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TextBox 16"/>
          <p:cNvSpPr txBox="1"/>
          <p:nvPr/>
        </p:nvSpPr>
        <p:spPr>
          <a:xfrm>
            <a:off x="838200" y="4901160"/>
            <a:ext cx="10515600" cy="2031325"/>
          </a:xfrm>
          <a:prstGeom prst="rect">
            <a:avLst/>
          </a:prstGeom>
          <a:noFill/>
        </p:spPr>
        <p:txBody>
          <a:bodyPr wrap="square" rtlCol="0">
            <a:spAutoFit/>
          </a:bodyP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「Text Analytics に感謝しています…ゲストの感情を、アクションにつながるゲスト フィードバック プラットフォームに組み込むことができます。このプラットフォームは、ゲストの満足度やサーバーのパフォーマンスについて包括的な見方を提供してくれます。」</a:t>
            </a:r>
          </a:p>
          <a:p>
            <a:pPr algn="ctr"/>
            <a:endParaRPr lang="ja-JP"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ja-JP">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Ziosk 社</a:t>
            </a:r>
            <a:r>
              <a:rPr lang="en-US" altLang="ja-JP">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Head of </a:t>
            </a:r>
            <a:r>
              <a:rPr lang="ja-JP">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Business Intelligence、 </a:t>
            </a:r>
            <a:r>
              <a:rPr 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Al Pappa 氏</a:t>
            </a: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多数の言語、多数の SDK</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838200" y="1941513"/>
            <a:ext cx="5570731" cy="4235450"/>
          </a:xfrm>
        </p:spPr>
        <p:txBody>
          <a:bodyPr>
            <a:normAutofit/>
          </a:bodyPr>
          <a:lstStyle/>
          <a:p>
            <a:r>
              <a:rPr lang="ja-JP" sz="2300">
                <a:latin typeface="メイリオ" panose="020B0604030504040204" pitchFamily="50" charset="-128"/>
                <a:ea typeface="メイリオ" panose="020B0604030504040204" pitchFamily="50" charset="-128"/>
                <a:cs typeface="メイリオ" panose="020B0604030504040204" pitchFamily="50" charset="-128"/>
              </a:rPr>
              <a:t>任意の言語で任意のプラットフォームにコードを記述する</a:t>
            </a:r>
          </a:p>
          <a:p>
            <a:pPr lvl="1"/>
            <a:r>
              <a:rPr lang="ja-JP" sz="2300">
                <a:latin typeface="メイリオ" panose="020B0604030504040204" pitchFamily="50" charset="-128"/>
                <a:ea typeface="メイリオ" panose="020B0604030504040204" pitchFamily="50" charset="-128"/>
                <a:cs typeface="メイリオ" panose="020B0604030504040204" pitchFamily="50" charset="-128"/>
              </a:rPr>
              <a:t>Azure SDK はさまざまな言語およびプラットフォームで使用可能 </a:t>
            </a:r>
            <a:br>
              <a:rPr lang="en-US" altLang="ja-JP" sz="2300">
                <a:latin typeface="メイリオ" panose="020B0604030504040204" pitchFamily="50" charset="-128"/>
                <a:ea typeface="メイリオ" panose="020B0604030504040204" pitchFamily="50" charset="-128"/>
                <a:cs typeface="メイリオ" panose="020B0604030504040204" pitchFamily="50" charset="-128"/>
              </a:rPr>
            </a:br>
            <a:r>
              <a:rPr lang="ja-JP" sz="2300">
                <a:latin typeface="メイリオ" panose="020B0604030504040204" pitchFamily="50" charset="-128"/>
                <a:ea typeface="メイリオ" panose="020B0604030504040204" pitchFamily="50" charset="-128"/>
                <a:cs typeface="メイリオ" panose="020B0604030504040204" pitchFamily="50" charset="-128"/>
              </a:rPr>
              <a:t>(無料)</a:t>
            </a:r>
          </a:p>
          <a:p>
            <a:pPr lvl="1"/>
            <a:r>
              <a:rPr lang="ja-JP" sz="2300">
                <a:latin typeface="メイリオ" panose="020B0604030504040204" pitchFamily="50" charset="-128"/>
                <a:ea typeface="メイリオ" panose="020B0604030504040204" pitchFamily="50" charset="-128"/>
                <a:cs typeface="メイリオ" panose="020B0604030504040204" pitchFamily="50" charset="-128"/>
              </a:rPr>
              <a:t>NuGet および NPM のパッケージ形式でも使用可能</a:t>
            </a:r>
          </a:p>
          <a:p>
            <a:r>
              <a:rPr lang="ja-JP" sz="2300">
                <a:latin typeface="メイリオ" panose="020B0604030504040204" pitchFamily="50" charset="-128"/>
                <a:ea typeface="メイリオ" panose="020B0604030504040204" pitchFamily="50" charset="-128"/>
                <a:cs typeface="メイリオ" panose="020B0604030504040204" pitchFamily="50" charset="-128"/>
              </a:rPr>
              <a:t>既に習得している言語を使用して、</a:t>
            </a:r>
            <a:br>
              <a:rPr lang="en-US" altLang="ja-JP" sz="2300">
                <a:latin typeface="メイリオ" panose="020B0604030504040204" pitchFamily="50" charset="-128"/>
                <a:ea typeface="メイリオ" panose="020B0604030504040204" pitchFamily="50" charset="-128"/>
                <a:cs typeface="メイリオ" panose="020B0604030504040204" pitchFamily="50" charset="-128"/>
              </a:rPr>
            </a:br>
            <a:r>
              <a:rPr lang="ja-JP" sz="2300">
                <a:latin typeface="メイリオ" panose="020B0604030504040204" pitchFamily="50" charset="-128"/>
                <a:ea typeface="メイリオ" panose="020B0604030504040204" pitchFamily="50" charset="-128"/>
                <a:cs typeface="メイリオ" panose="020B0604030504040204" pitchFamily="50" charset="-128"/>
              </a:rPr>
              <a:t>素早く強化できる</a:t>
            </a:r>
            <a:endParaRPr lang="ja-JP" sz="23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sz="2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BLOB のアップロード (C#)</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sz="half"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.NET 用 Azure Storage SDK を使用して BLOB を作成する</a:t>
            </a:r>
          </a:p>
          <a:p>
            <a:r>
              <a:rPr lang="ja-JP">
                <a:latin typeface="メイリオ" panose="020B0604030504040204" pitchFamily="50" charset="-128"/>
                <a:ea typeface="メイリオ" panose="020B0604030504040204" pitchFamily="50" charset="-128"/>
                <a:cs typeface="メイリオ" panose="020B0604030504040204" pitchFamily="50" charset="-128"/>
              </a:rPr>
              <a:t>ローカル ファイルのコンテンツを BLOB にアップロードする</a:t>
            </a:r>
          </a:p>
        </p:txBody>
      </p:sp>
      <p:sp>
        <p:nvSpPr>
          <p:cNvPr id="4" name="Content Placeholder 3"/>
          <p:cNvSpPr>
            <a:spLocks noGrp="1"/>
          </p:cNvSpPr>
          <p:nvPr>
            <p:ph idx="13"/>
          </p:nvPr>
        </p:nvSpPr>
        <p:spPr/>
        <p:txBody>
          <a:bodyPr/>
          <a:lstStyle/>
          <a:p>
            <a:r>
              <a:rPr lang="ja-JP" altLang="ja-JP">
                <a:cs typeface="MS Mincho"/>
              </a:rPr>
              <a:t>CloudStorageAccount account =</a:t>
            </a:r>
          </a:p>
          <a:p>
            <a:r>
              <a:rPr lang="ja-JP" altLang="ja-JP">
                <a:cs typeface="MS Mincho"/>
              </a:rPr>
              <a:t>    CloudStorageAccount.Parse("connection_string);</a:t>
            </a:r>
            <a:endParaRPr lang="ja-JP" altLang="ja-JP"/>
          </a:p>
          <a:p>
            <a:r>
              <a:rPr lang="ja-JP" altLang="ja-JP">
                <a:cs typeface="MS Mincho"/>
              </a:rPr>
              <a:t>CloudBlobClient client = account.CreateCloudBlobClient();</a:t>
            </a:r>
          </a:p>
          <a:p>
            <a:r>
              <a:rPr lang="ja-JP" altLang="ja-JP">
                <a:cs typeface="MS Mincho"/>
              </a:rPr>
              <a:t>CloudBlobContainer container =</a:t>
            </a:r>
          </a:p>
          <a:p>
            <a:r>
              <a:rPr lang="ja-JP" altLang="ja-JP">
                <a:cs typeface="MS Mincho"/>
              </a:rPr>
              <a:t>    client.GetContainerReference("container_name");</a:t>
            </a:r>
            <a:endParaRPr lang="ja-JP" altLang="ja-JP"/>
          </a:p>
          <a:p>
            <a:r>
              <a:rPr lang="ja-JP" altLang="ja-JP">
                <a:cs typeface="MS Mincho"/>
              </a:rPr>
              <a:t>CloudBlockBlob blob =</a:t>
            </a:r>
          </a:p>
          <a:p>
            <a:r>
              <a:rPr lang="ja-JP" altLang="ja-JP">
                <a:cs typeface="MS Mincho"/>
              </a:rPr>
              <a:t>    container.GetBlockBlobReference("blob_name"));</a:t>
            </a:r>
            <a:endParaRPr lang="ja-JP" altLang="ja-JP"/>
          </a:p>
          <a:p>
            <a:r>
              <a:rPr lang="ja-JP" altLang="ja-JP">
                <a:cs typeface="MS Mincho"/>
              </a:rPr>
              <a:t>await blob.UploadFromFileAsync("file_name");</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BLOB のアップロード (Node.js)</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sz="half"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Node.js 用 Azure Storage SDK を使用して BLOB を作成する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atin typeface="メイリオ" panose="020B0604030504040204" pitchFamily="50" charset="-128"/>
                <a:ea typeface="メイリオ" panose="020B0604030504040204" pitchFamily="50" charset="-128"/>
                <a:cs typeface="メイリオ" panose="020B0604030504040204" pitchFamily="50" charset="-128"/>
              </a:rPr>
              <a:t>ローカル ファイルのコンテンツを BLOB にアップロードする</a:t>
            </a:r>
          </a:p>
        </p:txBody>
      </p:sp>
      <p:sp>
        <p:nvSpPr>
          <p:cNvPr id="4" name="Content Placeholder 3"/>
          <p:cNvSpPr>
            <a:spLocks noGrp="1"/>
          </p:cNvSpPr>
          <p:nvPr>
            <p:ph idx="13"/>
          </p:nvPr>
        </p:nvSpPr>
        <p:spPr/>
        <p:txBody>
          <a:bodyPr/>
          <a:lstStyle/>
          <a:p>
            <a:r>
              <a:rPr lang="ja-JP" altLang="ja-JP">
                <a:cs typeface="MS Mincho"/>
              </a:rPr>
              <a:t>var storage = require("azure-storage");</a:t>
            </a:r>
          </a:p>
          <a:p>
            <a:r>
              <a:rPr lang="ja-JP" altLang="ja-JP">
                <a:cs typeface="MS Mincho"/>
              </a:rPr>
              <a:t>var service =</a:t>
            </a:r>
          </a:p>
          <a:p>
            <a:r>
              <a:rPr lang="ja-JP" altLang="ja-JP">
                <a:cs typeface="MS Mincho"/>
              </a:rPr>
              <a:t>    storage.createBlobService("connection_string");</a:t>
            </a:r>
          </a:p>
          <a:p>
            <a:r>
              <a:rPr lang="ja-JP" altLang="ja-JP">
                <a:cs typeface="MS Mincho"/>
              </a:rPr>
              <a:t>service.createBlockBlobFromLocalFile(</a:t>
            </a:r>
          </a:p>
          <a:p>
            <a:r>
              <a:rPr lang="ja-JP" altLang="ja-JP">
                <a:cs typeface="MS Mincho"/>
              </a:rPr>
              <a:t>    "container_name", "blob_name", "file_name",</a:t>
            </a:r>
          </a:p>
          <a:p>
            <a:r>
              <a:rPr lang="ja-JP" altLang="ja-JP">
                <a:cs typeface="MS Mincho"/>
              </a:rPr>
              <a:t>    function(error, result, response) {</a:t>
            </a:r>
            <a:endParaRPr lang="ja-JP" altLang="ja-JP"/>
          </a:p>
          <a:p>
            <a:r>
              <a:rPr lang="ja-JP" altLang="ja-JP">
                <a:cs typeface="MS Mincho"/>
              </a:rPr>
              <a:t>    if (!error) {</a:t>
            </a:r>
            <a:endParaRPr lang="ja-JP" altLang="ja-JP"/>
          </a:p>
          <a:p>
            <a:r>
              <a:rPr lang="ja-JP" altLang="ja-JP">
                <a:cs typeface="MS Mincho"/>
              </a:rPr>
              <a:t>        // File uploaded</a:t>
            </a:r>
          </a:p>
          <a:p>
            <a:r>
              <a:rPr lang="ja-JP" altLang="ja-JP">
                <a:cs typeface="MS Mincho"/>
              </a:rPr>
              <a:t>    }</a:t>
            </a:r>
          </a:p>
          <a:p>
            <a:r>
              <a:rPr lang="ja-JP" altLang="ja-JP">
                <a:cs typeface="MS Mincho"/>
              </a:rPr>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BLOB のアップロード (Python)</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sz="half"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Python 用 Azure Storage SDK を使用して BLOB を作成する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atin typeface="メイリオ" panose="020B0604030504040204" pitchFamily="50" charset="-128"/>
                <a:ea typeface="メイリオ" panose="020B0604030504040204" pitchFamily="50" charset="-128"/>
                <a:cs typeface="メイリオ" panose="020B0604030504040204" pitchFamily="50" charset="-128"/>
              </a:rPr>
              <a:t>ローカル ファイルのコンテンツを BLOB にアップロードする</a:t>
            </a:r>
          </a:p>
        </p:txBody>
      </p:sp>
      <p:sp>
        <p:nvSpPr>
          <p:cNvPr id="4" name="Content Placeholder 3"/>
          <p:cNvSpPr>
            <a:spLocks noGrp="1"/>
          </p:cNvSpPr>
          <p:nvPr>
            <p:ph idx="13"/>
          </p:nvPr>
        </p:nvSpPr>
        <p:spPr/>
        <p:txBody>
          <a:bodyPr/>
          <a:lstStyle/>
          <a:p>
            <a:r>
              <a:rPr lang="ja-JP" altLang="ja-JP">
                <a:cs typeface="MS Mincho"/>
              </a:rPr>
              <a:t>from azure.storage.blob import ContentSettings</a:t>
            </a:r>
            <a:endParaRPr lang="ja-JP" altLang="ja-JP"/>
          </a:p>
          <a:p>
            <a:r>
              <a:rPr lang="ja-JP" altLang="ja-JP">
                <a:cs typeface="MS Mincho"/>
              </a:rPr>
              <a:t>block_blob_service = BlockBlobService(</a:t>
            </a:r>
          </a:p>
          <a:p>
            <a:r>
              <a:rPr lang="ja-JP" altLang="ja-JP">
                <a:cs typeface="MS Mincho"/>
              </a:rPr>
              <a:t>    account_name='account_name',</a:t>
            </a:r>
          </a:p>
          <a:p>
            <a:r>
              <a:rPr lang="ja-JP" altLang="ja-JP">
                <a:cs typeface="MS Mincho"/>
              </a:rPr>
              <a:t>    account_key='account_key'</a:t>
            </a:r>
          </a:p>
          <a:p>
            <a:r>
              <a:rPr lang="ja-JP" altLang="ja-JP">
                <a:cs typeface="MS Mincho"/>
              </a:rPr>
              <a:t>)</a:t>
            </a:r>
            <a:endParaRPr lang="ja-JP" altLang="ja-JP"/>
          </a:p>
          <a:p>
            <a:r>
              <a:rPr lang="ja-JP" altLang="ja-JP">
                <a:cs typeface="MS Mincho"/>
              </a:rPr>
              <a:t>block_blob_service.create_blob_from_path(</a:t>
            </a:r>
          </a:p>
          <a:p>
            <a:r>
              <a:rPr lang="ja-JP" altLang="ja-JP">
                <a:cs typeface="MS Mincho"/>
              </a:rPr>
              <a:t>    'container_name',</a:t>
            </a:r>
            <a:endParaRPr lang="ja-JP" altLang="ja-JP"/>
          </a:p>
          <a:p>
            <a:r>
              <a:rPr lang="ja-JP" altLang="ja-JP">
                <a:cs typeface="MS Mincho"/>
              </a:rPr>
              <a:t>    'blob_name',</a:t>
            </a:r>
            <a:endParaRPr lang="ja-JP" altLang="ja-JP"/>
          </a:p>
          <a:p>
            <a:r>
              <a:rPr lang="ja-JP" altLang="ja-JP">
                <a:cs typeface="MS Mincho"/>
              </a:rPr>
              <a:t>    'file_name',</a:t>
            </a:r>
          </a:p>
          <a:p>
            <a:r>
              <a:rPr lang="ja-JP" altLang="ja-JP">
                <a:cs typeface="MS Mincho"/>
              </a:rPr>
              <a:t>    content_settings=ContentSettings(</a:t>
            </a:r>
          </a:p>
          <a:p>
            <a:r>
              <a:rPr lang="ja-JP" altLang="ja-JP">
                <a:cs typeface="MS Mincho"/>
              </a:rPr>
              <a:t>        content_type='image/png'</a:t>
            </a:r>
          </a:p>
          <a:p>
            <a:r>
              <a:rPr lang="ja-JP" altLang="ja-JP">
                <a:cs typeface="MS Mincho"/>
              </a:rPr>
              <a:t>    )</a:t>
            </a:r>
            <a:endParaRPr lang="ja-JP" altLang="ja-JP"/>
          </a:p>
          <a:p>
            <a:r>
              <a:rPr lang="ja-JP" altLang="ja-JP">
                <a:cs typeface="MS Mincho"/>
              </a:rPr>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TextBox 4"/>
          <p:cNvSpPr txBox="1"/>
          <p:nvPr/>
        </p:nvSpPr>
        <p:spPr>
          <a:xfrm>
            <a:off x="519248" y="2461381"/>
            <a:ext cx="11151917" cy="1869743"/>
          </a:xfrm>
          <a:prstGeom prst="rect">
            <a:avLst/>
          </a:prstGeom>
          <a:noFill/>
        </p:spPr>
        <p:txBody>
          <a:bodyPr wrap="square" lIns="0" tIns="0" rIns="0" bIns="0" rtlCol="0">
            <a:spAutoFit/>
          </a:bodyPr>
          <a:lstStyle/>
          <a:p>
            <a:pPr algn="ctr">
              <a:lnSpc>
                <a:spcPct val="90000"/>
              </a:lnSpc>
              <a:spcBef>
                <a:spcPct val="20000"/>
              </a:spcBef>
              <a:buSzPct val="80000"/>
            </a:pPr>
            <a:r>
              <a:rPr lang="ja-JP" sz="6000"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Azure ポータル</a:t>
            </a:r>
          </a:p>
          <a:p>
            <a:pPr algn="ctr">
              <a:lnSpc>
                <a:spcPct val="90000"/>
              </a:lnSpc>
              <a:spcBef>
                <a:spcPct val="20000"/>
              </a:spcBef>
              <a:buSzPct val="80000"/>
            </a:pPr>
            <a:r>
              <a:rPr lang="ja-JP" sz="6000"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https://portal.azure.com</a:t>
            </a:r>
          </a:p>
        </p:txBody>
      </p:sp>
    </p:spTree>
    <p:extLst>
      <p:ext uri="{BB962C8B-B14F-4D97-AF65-F5344CB8AC3E}">
        <p14:creationId xmlns:p14="http://schemas.microsoft.com/office/powerpoint/2010/main" val="33081471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ハンズオン ラボ</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Text Placeholder 4"/>
          <p:cNvSpPr>
            <a:spLocks noGrp="1"/>
          </p:cNvSpPr>
          <p:nvPr>
            <p:ph type="body" idx="1"/>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Introduction HOL.html</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 Cognitive Services</a:t>
            </a:r>
          </a:p>
          <a:p>
            <a:r>
              <a:rPr sz="4000" dirty="0">
                <a:solidFill>
                  <a:srgbClr val="5095D1"/>
                </a:solidFill>
              </a:rPr>
              <a:t>Azure Machine Learning</a:t>
            </a:r>
          </a:p>
          <a:p>
            <a:r>
              <a:rPr sz="4000" dirty="0">
                <a:solidFill>
                  <a:srgbClr val="5095D1"/>
                </a:solidFill>
              </a:rPr>
              <a:t>Azure Stream Analytics</a:t>
            </a:r>
          </a:p>
          <a:p>
            <a:r>
              <a:rPr sz="4000" dirty="0">
                <a:solidFill>
                  <a:srgbClr val="5095D1"/>
                </a:solidFill>
              </a:rPr>
              <a:t>Azure High-Performance Computing</a:t>
            </a: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a:solidFill>
                  <a:schemeClr val="bg1"/>
                </a:solidFill>
                <a:latin typeface="Arial" panose="020B0604020202020204" pitchFamily="34" charset="0"/>
                <a:cs typeface="Arial" panose="020B0604020202020204" pitchFamily="34" charset="0"/>
              </a:rPr>
              <a:t>KEEP</a:t>
            </a:r>
          </a:p>
          <a:p>
            <a:pPr algn="ctr"/>
            <a:r>
              <a:rPr lang="en-US" sz="6600" b="1" dirty="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a:solidFill>
                  <a:schemeClr val="bg1"/>
                </a:solidFill>
                <a:latin typeface="Arial" panose="020B0604020202020204" pitchFamily="34" charset="0"/>
                <a:cs typeface="Arial" panose="020B0604020202020204" pitchFamily="34" charset="0"/>
              </a:rPr>
              <a:t>HERE'S THE</a:t>
            </a:r>
          </a:p>
          <a:p>
            <a:pPr algn="ctr"/>
            <a:r>
              <a:rPr lang="en-US" sz="6600" b="1" dirty="0">
                <a:solidFill>
                  <a:schemeClr val="bg1"/>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92170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クラウドとは</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393130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27" y="2553550"/>
            <a:ext cx="4038659" cy="707886"/>
          </a:xfrm>
          <a:prstGeom prst="rect">
            <a:avLst/>
          </a:prstGeom>
          <a:noFill/>
        </p:spPr>
        <p:txBody>
          <a:bodyPr wrap="square" rtlCol="0">
            <a:spAutoFit/>
          </a:bodyPr>
          <a:lstStyle/>
          <a:p>
            <a:pPr algn="ctr"/>
            <a:r>
              <a:rPr lang="ja-JP" sz="2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Azure Active </a:t>
            </a:r>
            <a:r>
              <a:rPr 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Directory </a:t>
            </a:r>
            <a:br>
              <a:rPr lang="en-US" alt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br>
            <a:r>
              <a:rPr 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ユーザー</a:t>
            </a:r>
            <a:endParaRPr lang="ja-JP" sz="2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Rectangle 3"/>
          <p:cNvSpPr/>
          <p:nvPr/>
        </p:nvSpPr>
        <p:spPr>
          <a:xfrm>
            <a:off x="-18251" y="999484"/>
            <a:ext cx="4079612" cy="1320361"/>
          </a:xfrm>
          <a:prstGeom prst="rect">
            <a:avLst/>
          </a:prstGeom>
        </p:spPr>
        <p:txBody>
          <a:bodyPr wrap="square" anchor="ctr">
            <a:spAutoFit/>
          </a:bodyPr>
          <a:lstStyle/>
          <a:p>
            <a:pPr algn="ctr">
              <a:lnSpc>
                <a:spcPct val="95000"/>
              </a:lnSpc>
              <a:buSzPct val="90000"/>
            </a:pPr>
            <a:r>
              <a:rPr lang="ja-JP" sz="44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500,000,000</a:t>
            </a:r>
            <a:r>
              <a:rPr lang="ja-JP" sz="4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人超の</a:t>
            </a:r>
          </a:p>
        </p:txBody>
      </p:sp>
      <p:sp>
        <p:nvSpPr>
          <p:cNvPr id="6" name="Rectangle 5"/>
          <p:cNvSpPr/>
          <p:nvPr/>
        </p:nvSpPr>
        <p:spPr>
          <a:xfrm>
            <a:off x="4061549" y="961067"/>
            <a:ext cx="4031898" cy="1466555"/>
          </a:xfrm>
          <a:prstGeom prst="rect">
            <a:avLst/>
          </a:prstGeom>
        </p:spPr>
        <p:txBody>
          <a:bodyPr wrap="square" anchor="ctr">
            <a:spAutoFit/>
          </a:bodyPr>
          <a:lstStyle/>
          <a:p>
            <a:pPr algn="ctr">
              <a:lnSpc>
                <a:spcPct val="95000"/>
              </a:lnSpc>
              <a:buSzPct val="90000"/>
            </a:pPr>
            <a:r>
              <a:rPr lang="ja-JP" sz="54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250,000</a:t>
            </a:r>
            <a:r>
              <a:rPr lang="ja-JP" sz="5400">
                <a:latin typeface="メイリオ" panose="020B0604030504040204" pitchFamily="50" charset="-128"/>
                <a:ea typeface="メイリオ" panose="020B0604030504040204" pitchFamily="50" charset="-128"/>
                <a:cs typeface="メイリオ" panose="020B0604030504040204" pitchFamily="50" charset="-128"/>
              </a:rPr>
              <a:t> </a:t>
            </a:r>
            <a:endParaRPr lang="ja-JP" altLang="en-US" sz="5400">
              <a:latin typeface="メイリオ" panose="020B0604030504040204" pitchFamily="50" charset="-128"/>
              <a:ea typeface="メイリオ" panose="020B0604030504040204" pitchFamily="50" charset="-128"/>
              <a:cs typeface="メイリオ" panose="020B0604030504040204" pitchFamily="50" charset="-128"/>
            </a:endParaRPr>
          </a:p>
          <a:p>
            <a:pPr algn="ctr">
              <a:lnSpc>
                <a:spcPct val="95000"/>
              </a:lnSpc>
              <a:buSzPct val="90000"/>
            </a:pPr>
            <a:r>
              <a:rPr lang="ja-JP" sz="4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超の</a:t>
            </a:r>
            <a:endParaRPr lang="ja-JP" sz="48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6"/>
          <p:cNvSpPr/>
          <p:nvPr/>
        </p:nvSpPr>
        <p:spPr>
          <a:xfrm>
            <a:off x="4059872" y="2694701"/>
            <a:ext cx="4018862" cy="384721"/>
          </a:xfrm>
          <a:prstGeom prst="rect">
            <a:avLst/>
          </a:prstGeom>
        </p:spPr>
        <p:txBody>
          <a:bodyPr wrap="square" anchor="ctr">
            <a:spAutoFit/>
          </a:bodyPr>
          <a:lstStyle/>
          <a:p>
            <a:pPr algn="ctr">
              <a:lnSpc>
                <a:spcPct val="95000"/>
              </a:lnSpc>
              <a:buSzPct val="90000"/>
            </a:pPr>
            <a:r>
              <a:rPr lang="ja-JP" sz="2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アクティブな Web サイト</a:t>
            </a:r>
            <a:endParaRPr lang="ja-JP" sz="32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123724" y="958521"/>
            <a:ext cx="4051203" cy="1466555"/>
          </a:xfrm>
          <a:prstGeom prst="rect">
            <a:avLst/>
          </a:prstGeom>
        </p:spPr>
        <p:txBody>
          <a:bodyPr wrap="square" anchor="b">
            <a:spAutoFit/>
          </a:bodyPr>
          <a:lstStyle/>
          <a:p>
            <a:pPr algn="ctr">
              <a:lnSpc>
                <a:spcPct val="95000"/>
              </a:lnSpc>
              <a:buSzPct val="90000"/>
            </a:pPr>
            <a:r>
              <a:rPr lang="ja-JP" sz="54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1,500,000</a:t>
            </a:r>
            <a:r>
              <a:rPr lang="ja-JP" sz="48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sz="48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br>
            <a:r>
              <a:rPr lang="ja-JP" sz="4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超</a:t>
            </a:r>
            <a:r>
              <a:rPr lang="ja-JP" sz="4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の</a:t>
            </a:r>
            <a:endParaRPr lang="ja-JP" sz="28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TextBox 12"/>
          <p:cNvSpPr txBox="1"/>
          <p:nvPr/>
        </p:nvSpPr>
        <p:spPr>
          <a:xfrm>
            <a:off x="8447392" y="2666428"/>
            <a:ext cx="3465717" cy="400007"/>
          </a:xfrm>
          <a:prstGeom prst="rect">
            <a:avLst/>
          </a:prstGeom>
          <a:noFill/>
        </p:spPr>
        <p:txBody>
          <a:bodyPr wrap="square" rtlCol="0">
            <a:spAutoFit/>
          </a:bodyPr>
          <a:lstStyle/>
          <a:p>
            <a:pPr algn="ctr"/>
            <a:r>
              <a:rPr lang="ja-JP" sz="19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Azure 内 SQL Database</a:t>
            </a:r>
          </a:p>
        </p:txBody>
      </p:sp>
      <p:grpSp>
        <p:nvGrpSpPr>
          <p:cNvPr id="14" name="Group 13"/>
          <p:cNvGrpSpPr/>
          <p:nvPr/>
        </p:nvGrpSpPr>
        <p:grpSpPr>
          <a:xfrm>
            <a:off x="-181614" y="3668286"/>
            <a:ext cx="4271560" cy="1329534"/>
            <a:chOff x="3909740" y="3668353"/>
            <a:chExt cx="4272675" cy="1329881"/>
          </a:xfrm>
        </p:grpSpPr>
        <p:sp>
          <p:nvSpPr>
            <p:cNvPr id="15" name="Rectangle 14"/>
            <p:cNvSpPr/>
            <p:nvPr/>
          </p:nvSpPr>
          <p:spPr>
            <a:xfrm>
              <a:off x="3909740" y="3839153"/>
              <a:ext cx="2285731" cy="1159081"/>
            </a:xfrm>
            <a:prstGeom prst="rect">
              <a:avLst/>
            </a:prstGeom>
          </p:spPr>
          <p:txBody>
            <a:bodyPr wrap="square" anchor="b">
              <a:spAutoFit/>
            </a:bodyPr>
            <a:lstStyle/>
            <a:p>
              <a:pPr algn="ctr">
                <a:lnSpc>
                  <a:spcPct val="95000"/>
                </a:lnSpc>
                <a:buSzPct val="90000"/>
              </a:pPr>
              <a:r>
                <a:rPr lang="ja-JP" sz="72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777</a:t>
              </a:r>
              <a:endParaRPr lang="ja-JP" sz="72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Rectangle 15"/>
            <p:cNvSpPr/>
            <p:nvPr/>
          </p:nvSpPr>
          <p:spPr>
            <a:xfrm>
              <a:off x="5910808" y="3668353"/>
              <a:ext cx="2271607" cy="1291459"/>
            </a:xfrm>
            <a:prstGeom prst="rect">
              <a:avLst/>
            </a:prstGeom>
          </p:spPr>
          <p:txBody>
            <a:bodyPr wrap="square">
              <a:spAutoFit/>
            </a:bodyPr>
            <a:lstStyle/>
            <a:p>
              <a:pPr>
                <a:lnSpc>
                  <a:spcPct val="95000"/>
                </a:lnSpc>
                <a:buSzPct val="90000"/>
              </a:pPr>
              <a:r>
                <a:rPr lang="ja-JP" altLang="ja-JP" sz="28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兆超</a:t>
              </a:r>
              <a:endParaRPr lang="ja-JP" altLang="en-US" sz="280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95000"/>
                </a:lnSpc>
                <a:buSzPct val="90000"/>
              </a:pP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 </a:t>
              </a:r>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日</a:t>
              </a: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あたりの</a:t>
              </a:r>
              <a:endParaRPr lang="ja-JP" altLang="en-US">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95000"/>
                </a:lnSpc>
                <a:buSzPct val="90000"/>
              </a:pP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ストレージ</a:t>
              </a:r>
              <a:endPar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ct val="95000"/>
                </a:lnSpc>
                <a:buSzPct val="90000"/>
              </a:pPr>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トランザクション数</a:t>
              </a:r>
              <a:endParaRPr lang="ja-JP" sz="8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nvGrpSpPr>
          <p:cNvPr id="17" name="Group 16"/>
          <p:cNvGrpSpPr/>
          <p:nvPr/>
        </p:nvGrpSpPr>
        <p:grpSpPr>
          <a:xfrm>
            <a:off x="4004789" y="3693866"/>
            <a:ext cx="4093696" cy="1444800"/>
            <a:chOff x="8097236" y="3693938"/>
            <a:chExt cx="4094764" cy="1445177"/>
          </a:xfrm>
        </p:grpSpPr>
        <p:grpSp>
          <p:nvGrpSpPr>
            <p:cNvPr id="18" name="Group 17"/>
            <p:cNvGrpSpPr/>
            <p:nvPr/>
          </p:nvGrpSpPr>
          <p:grpSpPr>
            <a:xfrm>
              <a:off x="8097236" y="3693938"/>
              <a:ext cx="4094764" cy="1445177"/>
              <a:chOff x="8097236" y="3693938"/>
              <a:chExt cx="4094764" cy="1445177"/>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339342" y="3839151"/>
                <a:ext cx="2896414" cy="1145227"/>
              </a:xfrm>
              <a:prstGeom prst="rect">
                <a:avLst/>
              </a:prstGeom>
            </p:spPr>
            <p:txBody>
              <a:bodyPr wrap="square" anchor="ctr">
                <a:spAutoFit/>
              </a:bodyPr>
              <a:lstStyle/>
              <a:p>
                <a:pPr>
                  <a:lnSpc>
                    <a:spcPct val="95000"/>
                  </a:lnSpc>
                  <a:buSzPct val="90000"/>
                </a:pPr>
                <a:r>
                  <a:rPr lang="ja-JP" sz="72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80</a:t>
                </a:r>
                <a:r>
                  <a:rPr lang="ja-JP" sz="4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sz="32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1"/>
              <p:cNvSpPr/>
              <p:nvPr/>
            </p:nvSpPr>
            <p:spPr>
              <a:xfrm>
                <a:off x="10214823" y="3693938"/>
                <a:ext cx="1877324" cy="507194"/>
              </a:xfrm>
              <a:prstGeom prst="rect">
                <a:avLst/>
              </a:prstGeom>
            </p:spPr>
            <p:txBody>
              <a:bodyPr wrap="square" anchor="ctr">
                <a:spAutoFit/>
              </a:bodyPr>
              <a:lstStyle/>
              <a:p>
                <a:pPr>
                  <a:lnSpc>
                    <a:spcPct val="95000"/>
                  </a:lnSpc>
                  <a:buSzPct val="90000"/>
                </a:pPr>
                <a:r>
                  <a:rPr lang="ja-JP" altLang="ja-JP" sz="28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超の</a:t>
                </a:r>
              </a:p>
            </p:txBody>
          </p:sp>
        </p:grpSp>
        <p:sp>
          <p:nvSpPr>
            <p:cNvPr id="19" name="TextBox 18"/>
            <p:cNvSpPr txBox="1"/>
            <p:nvPr/>
          </p:nvSpPr>
          <p:spPr>
            <a:xfrm>
              <a:off x="10220172" y="4119573"/>
              <a:ext cx="1935676" cy="923571"/>
            </a:xfrm>
            <a:prstGeom prst="rect">
              <a:avLst/>
            </a:prstGeom>
            <a:noFill/>
          </p:spPr>
          <p:txBody>
            <a:bodyPr wrap="square" rtlCol="0">
              <a:spAutoFit/>
            </a:bodyPr>
            <a:lstStyle/>
            <a:p>
              <a:r>
                <a:rPr lang="ja-JP" alt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フォーチュン 500 選出企業が</a:t>
              </a:r>
              <a:endParaRPr lang="ja-JP" altLang="ja-JP" sz="240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Azure </a:t>
              </a:r>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を使用</a:t>
              </a:r>
            </a:p>
          </p:txBody>
        </p:sp>
      </p:grpSp>
      <p:sp>
        <p:nvSpPr>
          <p:cNvPr id="24" name="Rectangle 23"/>
          <p:cNvSpPr/>
          <p:nvPr/>
        </p:nvSpPr>
        <p:spPr>
          <a:xfrm>
            <a:off x="4246832" y="5477968"/>
            <a:ext cx="2305675" cy="1158779"/>
          </a:xfrm>
          <a:prstGeom prst="rect">
            <a:avLst/>
          </a:prstGeom>
        </p:spPr>
        <p:txBody>
          <a:bodyPr wrap="square" anchor="ctr">
            <a:spAutoFit/>
          </a:bodyPr>
          <a:lstStyle/>
          <a:p>
            <a:pPr>
              <a:lnSpc>
                <a:spcPct val="95000"/>
              </a:lnSpc>
              <a:buSzPct val="90000"/>
            </a:pPr>
            <a:r>
              <a:rPr lang="ja-JP" sz="72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130</a:t>
            </a:r>
          </a:p>
        </p:txBody>
      </p:sp>
      <p:sp>
        <p:nvSpPr>
          <p:cNvPr id="25" name="Rectangle 24"/>
          <p:cNvSpPr/>
          <p:nvPr/>
        </p:nvSpPr>
        <p:spPr>
          <a:xfrm>
            <a:off x="6211057" y="5659909"/>
            <a:ext cx="1683245" cy="501548"/>
          </a:xfrm>
          <a:prstGeom prst="rect">
            <a:avLst/>
          </a:prstGeom>
        </p:spPr>
        <p:txBody>
          <a:bodyPr wrap="square" anchor="ctr">
            <a:spAutoFit/>
          </a:bodyPr>
          <a:lstStyle/>
          <a:p>
            <a:pPr>
              <a:lnSpc>
                <a:spcPct val="95000"/>
              </a:lnSpc>
              <a:buSzPct val="90000"/>
            </a:pPr>
            <a:r>
              <a:rPr lang="ja-JP" sz="27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億</a:t>
            </a:r>
            <a:endParaRPr lang="ja-JP" sz="35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TextBox 25"/>
          <p:cNvSpPr txBox="1"/>
          <p:nvPr/>
        </p:nvSpPr>
        <p:spPr>
          <a:xfrm>
            <a:off x="6222301" y="6029770"/>
            <a:ext cx="1776356" cy="369332"/>
          </a:xfrm>
          <a:prstGeom prst="rect">
            <a:avLst/>
          </a:prstGeom>
          <a:noFill/>
        </p:spPr>
        <p:txBody>
          <a:bodyPr wrap="square" rtlCol="0">
            <a:spAutoFit/>
          </a:bodyPr>
          <a:lstStyle/>
          <a:p>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認証/週</a:t>
            </a:r>
          </a:p>
        </p:txBody>
      </p:sp>
      <p:grpSp>
        <p:nvGrpSpPr>
          <p:cNvPr id="27" name="Group 26"/>
          <p:cNvGrpSpPr/>
          <p:nvPr/>
        </p:nvGrpSpPr>
        <p:grpSpPr>
          <a:xfrm>
            <a:off x="-52225" y="5138666"/>
            <a:ext cx="4094120" cy="1487042"/>
            <a:chOff x="4039163" y="5139115"/>
            <a:chExt cx="4095187" cy="1487430"/>
          </a:xfrm>
        </p:grpSpPr>
        <p:sp>
          <p:nvSpPr>
            <p:cNvPr id="28" name="Rectangle 27"/>
            <p:cNvSpPr/>
            <p:nvPr/>
          </p:nvSpPr>
          <p:spPr>
            <a:xfrm>
              <a:off x="4039163" y="5463221"/>
              <a:ext cx="2026882" cy="1159081"/>
            </a:xfrm>
            <a:prstGeom prst="rect">
              <a:avLst/>
            </a:prstGeom>
          </p:spPr>
          <p:txBody>
            <a:bodyPr wrap="square" anchor="b">
              <a:spAutoFit/>
            </a:bodyPr>
            <a:lstStyle/>
            <a:p>
              <a:pPr algn="ctr">
                <a:lnSpc>
                  <a:spcPct val="95000"/>
                </a:lnSpc>
                <a:buSzPct val="90000"/>
              </a:pPr>
              <a:r>
                <a:rPr lang="ja-JP" sz="72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1.5</a:t>
              </a:r>
              <a:endParaRPr lang="ja-JP" sz="72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ectangle 28"/>
            <p:cNvSpPr/>
            <p:nvPr/>
          </p:nvSpPr>
          <p:spPr>
            <a:xfrm>
              <a:off x="5969536" y="5335085"/>
              <a:ext cx="2089659" cy="1291460"/>
            </a:xfrm>
            <a:prstGeom prst="rect">
              <a:avLst/>
            </a:prstGeom>
          </p:spPr>
          <p:txBody>
            <a:bodyPr wrap="square">
              <a:spAutoFit/>
            </a:bodyPr>
            <a:lstStyle/>
            <a:p>
              <a:pPr>
                <a:lnSpc>
                  <a:spcPct val="95000"/>
                </a:lnSpc>
                <a:buSzPct val="90000"/>
              </a:pPr>
              <a:r>
                <a:rPr lang="ja-JP" sz="28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兆超</a:t>
              </a:r>
              <a:br>
                <a:rPr sz="1400">
                  <a:latin typeface="メイリオ" panose="020B0604030504040204" pitchFamily="50" charset="-128"/>
                  <a:ea typeface="メイリオ" panose="020B0604030504040204" pitchFamily="50" charset="-128"/>
                  <a:cs typeface="メイリオ" panose="020B0604030504040204" pitchFamily="50" charset="-128"/>
                </a:rPr>
              </a:b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件の</a:t>
              </a:r>
              <a:br>
                <a:rPr lang="ja-JP" altLang="en-US">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b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メッセージ</a:t>
              </a:r>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/月を</a:t>
              </a:r>
              <a:br>
                <a:rPr>
                  <a:latin typeface="メイリオ" panose="020B0604030504040204" pitchFamily="50" charset="-128"/>
                  <a:ea typeface="メイリオ" panose="020B0604030504040204" pitchFamily="50" charset="-128"/>
                  <a:cs typeface="メイリオ" panose="020B0604030504040204" pitchFamily="50" charset="-128"/>
                </a:rPr>
              </a:br>
              <a:r>
                <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Azure IoT </a:t>
              </a:r>
              <a:r>
                <a:rPr lang="ja-JP">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で処理</a:t>
              </a:r>
              <a:endParaRPr lang="ja-JP"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2" y="3843456"/>
            <a:ext cx="3890037" cy="2948933"/>
            <a:chOff x="8235876" y="3862685"/>
            <a:chExt cx="3891050" cy="2928494"/>
          </a:xfrm>
        </p:grpSpPr>
        <p:grpSp>
          <p:nvGrpSpPr>
            <p:cNvPr id="32" name="Group 31"/>
            <p:cNvGrpSpPr/>
            <p:nvPr/>
          </p:nvGrpSpPr>
          <p:grpSpPr>
            <a:xfrm>
              <a:off x="8235876" y="3862685"/>
              <a:ext cx="3797810" cy="2928494"/>
              <a:chOff x="4443252" y="4301013"/>
              <a:chExt cx="3797810" cy="2928494"/>
            </a:xfrm>
          </p:grpSpPr>
          <p:sp>
            <p:nvSpPr>
              <p:cNvPr id="34" name="Rectangle 33"/>
              <p:cNvSpPr/>
              <p:nvPr/>
            </p:nvSpPr>
            <p:spPr>
              <a:xfrm>
                <a:off x="4443252" y="4301013"/>
                <a:ext cx="2238203" cy="2928494"/>
              </a:xfrm>
              <a:prstGeom prst="rect">
                <a:avLst/>
              </a:prstGeom>
            </p:spPr>
            <p:txBody>
              <a:bodyPr wrap="square" anchor="b">
                <a:spAutoFit/>
              </a:bodyPr>
              <a:lstStyle/>
              <a:p>
                <a:pPr>
                  <a:lnSpc>
                    <a:spcPct val="95000"/>
                  </a:lnSpc>
                  <a:buSzPct val="90000"/>
                </a:pPr>
                <a:r>
                  <a:rPr lang="ja-JP" sz="19394" spc="-34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1</a:t>
                </a:r>
                <a:endParaRPr lang="ja-JP" sz="28691" spc="-34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34"/>
              <p:cNvSpPr/>
              <p:nvPr/>
            </p:nvSpPr>
            <p:spPr>
              <a:xfrm>
                <a:off x="5923799" y="4907448"/>
                <a:ext cx="2317263" cy="1659326"/>
              </a:xfrm>
              <a:prstGeom prst="rect">
                <a:avLst/>
              </a:prstGeom>
            </p:spPr>
            <p:txBody>
              <a:bodyPr wrap="none">
                <a:spAutoFit/>
              </a:bodyPr>
              <a:lstStyle/>
              <a:p>
                <a:pPr fontAlgn="ctr">
                  <a:lnSpc>
                    <a:spcPct val="95000"/>
                  </a:lnSpc>
                  <a:buSzPct val="90000"/>
                </a:pPr>
                <a:r>
                  <a:rPr lang="ja-JP" sz="36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00</a:t>
                </a:r>
                <a:r>
                  <a:rPr lang="ja-JP" sz="28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 </a:t>
                </a:r>
                <a:r>
                  <a:rPr lang="ja-JP" sz="2799"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万人超の</a:t>
                </a:r>
              </a:p>
              <a:p>
                <a:pPr>
                  <a:lnSpc>
                    <a:spcPct val="95000"/>
                  </a:lnSpc>
                  <a:buSzPct val="90000"/>
                </a:pPr>
                <a:endParaRPr lang="ja-JP" sz="7198"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33" name="TextBox 32"/>
            <p:cNvSpPr txBox="1"/>
            <p:nvPr/>
          </p:nvSpPr>
          <p:spPr>
            <a:xfrm>
              <a:off x="9788002" y="5009048"/>
              <a:ext cx="2338924" cy="1008623"/>
            </a:xfrm>
            <a:prstGeom prst="rect">
              <a:avLst/>
            </a:prstGeom>
            <a:noFill/>
          </p:spPr>
          <p:txBody>
            <a:bodyPr wrap="square" rtlCol="0">
              <a:spAutoFit/>
            </a:bodyPr>
            <a:lstStyle/>
            <a:p>
              <a:r>
                <a:rPr lang="ja-JP" sz="2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Visual Studio </a:t>
              </a:r>
              <a:r>
                <a:rPr 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Online </a:t>
              </a:r>
              <a:br>
                <a:rPr lang="en-US" alt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br>
              <a:r>
                <a:rPr lang="ja-JP" sz="200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登録</a:t>
              </a:r>
              <a:r>
                <a:rPr lang="ja-JP" sz="2000" dirty="0">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開発者</a:t>
              </a:r>
            </a:p>
          </p:txBody>
        </p:sp>
      </p:grpSp>
    </p:spTree>
    <p:extLst>
      <p:ext uri="{BB962C8B-B14F-4D97-AF65-F5344CB8AC3E}">
        <p14:creationId xmlns:p14="http://schemas.microsoft.com/office/powerpoint/2010/main" val="6770903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mg\AppData\Local\Temp\SNAGHTMLf1813eb.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 r="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19249" y="228603"/>
            <a:ext cx="11151917" cy="768352"/>
          </a:xfrm>
        </p:spPr>
        <p:txBody>
          <a:bodyPr/>
          <a:lstStyle/>
          <a:p>
            <a:pPr algn="ctr"/>
            <a:r>
              <a:rPr lang="ja-JP" dirty="0">
                <a:solidFill>
                  <a:schemeClr val="tx1">
                    <a:alpha val="99000"/>
                  </a:schemeClr>
                </a:solidFill>
                <a:latin typeface="メイリオ" panose="020B0604030504040204" pitchFamily="50" charset="-128"/>
                <a:ea typeface="メイリオ" panose="020B0604030504040204" pitchFamily="50" charset="-128"/>
                <a:cs typeface="メイリオ" panose="020B0604030504040204" pitchFamily="50" charset="-128"/>
              </a:rPr>
              <a:t>Azure リージョン</a:t>
            </a:r>
          </a:p>
        </p:txBody>
      </p:sp>
    </p:spTree>
    <p:extLst>
      <p:ext uri="{BB962C8B-B14F-4D97-AF65-F5344CB8AC3E}">
        <p14:creationId xmlns:p14="http://schemas.microsoft.com/office/powerpoint/2010/main" val="2681486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ja-JP" sz="44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Azure サービス</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347136" y="2649376"/>
            <a:ext cx="11108267" cy="131455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ja-JP" sz="7200" kern="0">
                <a:gradFill>
                  <a:gsLst>
                    <a:gs pos="2917">
                      <a:srgbClr val="FFFFFF"/>
                    </a:gs>
                    <a:gs pos="30000">
                      <a:srgbClr val="FFFFFF"/>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マイクロソフト</a:t>
            </a:r>
            <a:r>
              <a:rPr lang="en-US" altLang="ja-JP" sz="7200" kern="0">
                <a:gradFill>
                  <a:gsLst>
                    <a:gs pos="2917">
                      <a:srgbClr val="FFFFFF"/>
                    </a:gs>
                    <a:gs pos="30000">
                      <a:srgbClr val="FFFFFF"/>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    </a:t>
            </a:r>
            <a:r>
              <a:rPr lang="ja-JP" sz="7200" kern="0">
                <a:gradFill>
                  <a:gsLst>
                    <a:gs pos="2917">
                      <a:srgbClr val="FFFFFF"/>
                    </a:gs>
                    <a:gs pos="30000">
                      <a:srgbClr val="FFFFFF"/>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rPr>
              <a:t>  Linux</a:t>
            </a:r>
            <a:endParaRPr lang="ja-JP" sz="7200" kern="0" dirty="0">
              <a:gradFill>
                <a:gsLst>
                  <a:gs pos="2917">
                    <a:srgbClr val="FFFFFF"/>
                  </a:gs>
                  <a:gs pos="30000">
                    <a:srgbClr val="FFFFFF"/>
                  </a:gs>
                </a:gsLst>
                <a:lin ang="5400000" scaled="0"/>
              </a:gra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Heart 2"/>
          <p:cNvSpPr/>
          <p:nvPr/>
        </p:nvSpPr>
        <p:spPr bwMode="auto">
          <a:xfrm>
            <a:off x="7165271" y="2649376"/>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dirty="0"/>
          </a:p>
        </p:txBody>
      </p:sp>
    </p:spTree>
    <p:extLst>
      <p:ext uri="{BB962C8B-B14F-4D97-AF65-F5344CB8AC3E}">
        <p14:creationId xmlns:p14="http://schemas.microsoft.com/office/powerpoint/2010/main" val="3294631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Web サイトの公開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TextBox 2"/>
          <p:cNvSpPr txBox="1"/>
          <p:nvPr/>
        </p:nvSpPr>
        <p:spPr>
          <a:xfrm>
            <a:off x="1974406" y="1585913"/>
            <a:ext cx="8871394" cy="646331"/>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事前に作成済みのテンプレートを使用して、既知のテクノロジで個人 Web サイトを構築するか、数百万人のお客様が利用する規模の商用 Web サイトを作成する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77732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atin typeface="メイリオ" panose="020B0604030504040204" pitchFamily="50" charset="-128"/>
                <a:ea typeface="メイリオ" panose="020B0604030504040204" pitchFamily="50" charset="-128"/>
                <a:cs typeface="メイリオ" panose="020B0604030504040204" pitchFamily="50" charset="-128"/>
              </a:rPr>
              <a:t>Hadoop でビッグ データを使いこなす</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ja-JP">
                <a:latin typeface="メイリオ" panose="020B0604030504040204" pitchFamily="50" charset="-128"/>
                <a:ea typeface="メイリオ" panose="020B0604030504040204" pitchFamily="50" charset="-128"/>
                <a:cs typeface="メイリオ" panose="020B0604030504040204" pitchFamily="50" charset="-128"/>
              </a:rPr>
              <a:t>Azure HDInsight クラスターをスピンアップし</a:t>
            </a:r>
          </a:p>
          <a:p>
            <a:pPr algn="ctr"/>
            <a:r>
              <a:rPr lang="ja-JP">
                <a:latin typeface="メイリオ" panose="020B0604030504040204" pitchFamily="50" charset="-128"/>
                <a:ea typeface="メイリオ" panose="020B0604030504040204" pitchFamily="50" charset="-128"/>
                <a:cs typeface="メイリオ" panose="020B0604030504040204" pitchFamily="50" charset="-128"/>
              </a:rPr>
              <a:t>MapReduce を使用して大規模データ セットを並行処理する</a:t>
            </a:r>
            <a:endParaRPr 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14130</TotalTime>
  <Words>2555</Words>
  <Application>Microsoft Office PowerPoint</Application>
  <PresentationFormat>ワイド画面</PresentationFormat>
  <Paragraphs>189</Paragraphs>
  <Slides>20</Slides>
  <Notes>20</Notes>
  <HiddenSlides>1</HiddenSlides>
  <MMClips>0</MMClips>
  <ScaleCrop>false</ScaleCrop>
  <HeadingPairs>
    <vt:vector size="6" baseType="variant">
      <vt:variant>
        <vt:lpstr>使用されているフォント</vt:lpstr>
      </vt:variant>
      <vt:variant>
        <vt:i4>10</vt:i4>
      </vt:variant>
      <vt:variant>
        <vt:lpstr>テーマ</vt:lpstr>
      </vt:variant>
      <vt:variant>
        <vt:i4>5</vt:i4>
      </vt:variant>
      <vt:variant>
        <vt:lpstr>スライド タイトル</vt:lpstr>
      </vt:variant>
      <vt:variant>
        <vt:i4>20</vt:i4>
      </vt:variant>
    </vt:vector>
  </HeadingPairs>
  <TitlesOfParts>
    <vt:vector size="35" baseType="lpstr">
      <vt:lpstr>MS Mincho</vt:lpstr>
      <vt:lpstr>メイリオ</vt:lpstr>
      <vt:lpstr>游ゴシック</vt:lpstr>
      <vt:lpstr>Arial</vt:lpstr>
      <vt:lpstr>Calibri</vt:lpstr>
      <vt:lpstr>Consolas</vt:lpstr>
      <vt:lpstr>Lucida Console</vt:lpstr>
      <vt:lpstr>Segoe UI</vt:lpstr>
      <vt:lpstr>Segoe UI Light</vt:lpstr>
      <vt:lpstr>Wingdings</vt:lpstr>
      <vt:lpstr>Office Theme</vt:lpstr>
      <vt:lpstr>1_MS1444_Windows Azure Template 16x9_r08a</vt:lpstr>
      <vt:lpstr>1_Azure Event</vt:lpstr>
      <vt:lpstr>2_MS1444_Windows Azure Template 16x9_r08a</vt:lpstr>
      <vt:lpstr>1_COLOR TEMPLATE</vt:lpstr>
      <vt:lpstr>Azure の概要</vt:lpstr>
      <vt:lpstr>PowerPoint プレゼンテーション</vt:lpstr>
      <vt:lpstr>クラウドとは</vt:lpstr>
      <vt:lpstr>PowerPoint プレゼンテーション</vt:lpstr>
      <vt:lpstr>Azure リージョン</vt:lpstr>
      <vt:lpstr>Azure サービス</vt:lpstr>
      <vt:lpstr>PowerPoint プレゼンテーション</vt:lpstr>
      <vt:lpstr>Web サイトの公開</vt:lpstr>
      <vt:lpstr>Hadoop でビッグ データを使いこなす</vt:lpstr>
      <vt:lpstr>リアルタイムの不正検出の実行</vt:lpstr>
      <vt:lpstr>IoT デバイスからのデータの処理</vt:lpstr>
      <vt:lpstr>顔認識</vt:lpstr>
      <vt:lpstr>感情分析の実行</vt:lpstr>
      <vt:lpstr>多数の言語、多数の SDK</vt:lpstr>
      <vt:lpstr>BLOB のアップロード (C#)</vt:lpstr>
      <vt:lpstr>BLOB のアップロード (Node.js)</vt:lpstr>
      <vt:lpstr>BLOB のアップロード (Python)</vt:lpstr>
      <vt:lpstr>PowerPoint プレゼンテーション</vt:lpstr>
      <vt:lpstr>ハンズオン ラボ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SunFlare User</cp:lastModifiedBy>
  <cp:revision>244</cp:revision>
  <dcterms:created xsi:type="dcterms:W3CDTF">2016-04-21T18:51:19Z</dcterms:created>
  <dcterms:modified xsi:type="dcterms:W3CDTF">2017-03-23T09:26:14Z</dcterms:modified>
</cp:coreProperties>
</file>